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  <p:sldMasterId id="2147483961" r:id="rId2"/>
  </p:sldMasterIdLst>
  <p:notesMasterIdLst>
    <p:notesMasterId r:id="rId23"/>
  </p:notesMasterIdLst>
  <p:handoutMasterIdLst>
    <p:handoutMasterId r:id="rId24"/>
  </p:handoutMasterIdLst>
  <p:sldIdLst>
    <p:sldId id="260" r:id="rId3"/>
    <p:sldId id="1366" r:id="rId4"/>
    <p:sldId id="1384" r:id="rId5"/>
    <p:sldId id="1385" r:id="rId6"/>
    <p:sldId id="1386" r:id="rId7"/>
    <p:sldId id="1367" r:id="rId8"/>
    <p:sldId id="1368" r:id="rId9"/>
    <p:sldId id="1370" r:id="rId10"/>
    <p:sldId id="1371" r:id="rId11"/>
    <p:sldId id="1387" r:id="rId12"/>
    <p:sldId id="1373" r:id="rId13"/>
    <p:sldId id="1375" r:id="rId14"/>
    <p:sldId id="1376" r:id="rId15"/>
    <p:sldId id="1377" r:id="rId16"/>
    <p:sldId id="1378" r:id="rId17"/>
    <p:sldId id="1379" r:id="rId18"/>
    <p:sldId id="1381" r:id="rId19"/>
    <p:sldId id="1382" r:id="rId20"/>
    <p:sldId id="1383" r:id="rId21"/>
    <p:sldId id="1030" r:id="rId22"/>
  </p:sldIdLst>
  <p:sldSz cx="9144000" cy="5143500" type="screen16x9"/>
  <p:notesSz cx="6858000" cy="9144000"/>
  <p:custDataLst>
    <p:tags r:id="rId25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0">
          <p15:clr>
            <a:srgbClr val="A4A3A4"/>
          </p15:clr>
        </p15:guide>
        <p15:guide id="2" orient="horz" pos="2987">
          <p15:clr>
            <a:srgbClr val="A4A3A4"/>
          </p15:clr>
        </p15:guide>
        <p15:guide id="3" orient="horz" pos="970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pos="3037">
          <p15:clr>
            <a:srgbClr val="A4A3A4"/>
          </p15:clr>
        </p15:guide>
        <p15:guide id="7" pos="609">
          <p15:clr>
            <a:srgbClr val="A4A3A4"/>
          </p15:clr>
        </p15:guide>
        <p15:guide id="8" pos="2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CC00"/>
    <a:srgbClr val="FF9966"/>
    <a:srgbClr val="006699"/>
    <a:srgbClr val="FF6600"/>
    <a:srgbClr val="005386"/>
    <a:srgbClr val="3C8C93"/>
    <a:srgbClr val="9ED3D7"/>
    <a:srgbClr val="FFCC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4" autoAdjust="0"/>
    <p:restoredTop sz="92440" autoAdjust="0"/>
  </p:normalViewPr>
  <p:slideViewPr>
    <p:cSldViewPr snapToGrid="0">
      <p:cViewPr varScale="1">
        <p:scale>
          <a:sx n="121" d="100"/>
          <a:sy n="121" d="100"/>
        </p:scale>
        <p:origin x="540" y="102"/>
      </p:cViewPr>
      <p:guideLst>
        <p:guide orient="horz" pos="520"/>
        <p:guide orient="horz" pos="2987"/>
        <p:guide orient="horz" pos="970"/>
        <p:guide orient="horz" pos="336"/>
        <p:guide orient="horz" pos="703"/>
        <p:guide pos="3037"/>
        <p:guide pos="609"/>
        <p:guide pos="291"/>
      </p:guideLst>
    </p:cSldViewPr>
  </p:slideViewPr>
  <p:outlineViewPr>
    <p:cViewPr>
      <p:scale>
        <a:sx n="33" d="100"/>
        <a:sy n="33" d="100"/>
      </p:scale>
      <p:origin x="216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1832"/>
    </p:cViewPr>
  </p:sorterViewPr>
  <p:notesViewPr>
    <p:cSldViewPr snapToGrid="0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 dirty="0">
              <a:latin typeface="Arial Narrow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 dirty="0">
              <a:latin typeface="Arial Narrow" pitchFamily="34" charset="0"/>
            </a:endParaRP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 dirty="0">
              <a:latin typeface="Arial Narrow" pitchFamily="34" charset="0"/>
            </a:endParaRP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4FFE88B-96CE-425D-A136-A81EA9967232}" type="slidenum">
              <a:rPr lang="fr-FR">
                <a:latin typeface="Arial Narrow" pitchFamily="34" charset="0"/>
              </a:rPr>
              <a:pPr>
                <a:defRPr/>
              </a:pPr>
              <a:t>‹#›</a:t>
            </a:fld>
            <a:endParaRPr lang="fr-FR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26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 Narrow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 smtClean="0"/>
              <a:t>Cliquez pour modifier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 Narrow" pitchFamily="34" charset="0"/>
                <a:cs typeface="Arial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itchFamily="34" charset="0"/>
                <a:cs typeface="Arial" charset="0"/>
              </a:defRPr>
            </a:lvl1pPr>
          </a:lstStyle>
          <a:p>
            <a:pPr>
              <a:defRPr/>
            </a:pPr>
            <a:fld id="{8D0ACAE1-8E94-4BED-B11E-95251F4C9C07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748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597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0ACAE1-8E94-4BED-B11E-95251F4C9C07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9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0ACAE1-8E94-4BED-B11E-95251F4C9C07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0983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0ACAE1-8E94-4BED-B11E-95251F4C9C07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082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1" i="0" kern="1200" spc="0" baseline="0" noProof="0" dirty="0" smtClean="0">
                <a:solidFill>
                  <a:srgbClr val="005386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cs typeface="Century Gothic" panose="020B0502020202020204" pitchFamily="34" charset="0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198" y="1491630"/>
            <a:ext cx="4032250" cy="4318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="0" kern="900" spc="0" baseline="0">
                <a:solidFill>
                  <a:srgbClr val="005386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3" name="Picture 2" descr="3DS_2014_Compass_Blue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880684"/>
            <a:ext cx="2994716" cy="345833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565237"/>
            <a:ext cx="9144000" cy="578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448" y="4734624"/>
            <a:ext cx="2667000" cy="2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0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FWE3DSNEWBLU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926" y="550803"/>
            <a:ext cx="4474464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9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Corp Template_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2"/>
            <a:ext cx="9144000" cy="4577715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4285"/>
            <a:ext cx="9144000" cy="456342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Group 105"/>
          <p:cNvGrpSpPr/>
          <p:nvPr userDrawn="1"/>
        </p:nvGrpSpPr>
        <p:grpSpPr>
          <a:xfrm rot="16200000">
            <a:off x="145357" y="482288"/>
            <a:ext cx="383327" cy="67506"/>
            <a:chOff x="2013527" y="1616364"/>
            <a:chExt cx="576928" cy="101600"/>
          </a:xfrm>
        </p:grpSpPr>
        <p:sp>
          <p:nvSpPr>
            <p:cNvPr id="5" name="Oval 106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7" name="Oval 107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Oval 108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9" name="Oval 109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10" name="Oval 110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69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1000" y="4552950"/>
            <a:ext cx="8763000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accent1"/>
              </a:gs>
              <a:gs pos="24000">
                <a:srgbClr val="FFFFFF"/>
              </a:gs>
              <a:gs pos="71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5798" y="230156"/>
            <a:ext cx="7920880" cy="374073"/>
          </a:xfrm>
        </p:spPr>
        <p:txBody>
          <a:bodyPr/>
          <a:lstStyle>
            <a:lvl1pPr>
              <a:defRPr sz="2000" b="1"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4733925"/>
            <a:ext cx="10668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47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863588" y="1280160"/>
            <a:ext cx="7776864" cy="31432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842963"/>
            <a:ext cx="7848650" cy="345253"/>
          </a:xfrm>
        </p:spPr>
        <p:txBody>
          <a:bodyPr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23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650320" y="11316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2412320" y="1131670"/>
            <a:ext cx="5040000" cy="360000"/>
          </a:xfrm>
          <a:solidFill>
            <a:srgbClr val="005386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First item </a:t>
            </a:r>
            <a:r>
              <a:rPr lang="zh-CN" altLang="en-US" noProof="0" dirty="0" smtClean="0"/>
              <a:t>第一</a:t>
            </a:r>
            <a:endParaRPr lang="en-US" noProof="0" dirty="0"/>
          </a:p>
        </p:txBody>
      </p:sp>
      <p:sp>
        <p:nvSpPr>
          <p:cNvPr id="5" name="Espace réservé du texte 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650320" y="1668708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2412320" y="1668708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dirty="0" smtClean="0"/>
              <a:t>Second item </a:t>
            </a:r>
            <a:r>
              <a:rPr lang="zh-CN" altLang="en-US" noProof="0" dirty="0" smtClean="0"/>
              <a:t>第二</a:t>
            </a:r>
            <a:endParaRPr lang="en-US" noProof="0" dirty="0"/>
          </a:p>
        </p:txBody>
      </p:sp>
      <p:sp>
        <p:nvSpPr>
          <p:cNvPr id="7" name="Espace réservé du texte 3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650320" y="221175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2412320" y="221175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9" name="Espace réservé du texte 3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650320" y="275181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2412320" y="275181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1" name="Espace réservé du texte 3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650320" y="32918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2412320" y="329187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3" name="Espace réservé du texte 3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1650320" y="383193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N</a:t>
            </a:r>
            <a:endParaRPr lang="en-US" noProof="0" dirty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2412320" y="383193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784598" y="223745"/>
            <a:ext cx="7884654" cy="374073"/>
          </a:xfrm>
        </p:spPr>
        <p:txBody>
          <a:bodyPr/>
          <a:lstStyle>
            <a:lvl1pPr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1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34290" tIns="17145" rIns="34290" bIns="17145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212199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_Corp Template_20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 © </a:t>
            </a:r>
            <a:r>
              <a:rPr lang="en-US" sz="600" dirty="0" err="1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Dassault</a:t>
            </a:r>
            <a:r>
              <a:rPr lang="en-US" sz="600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dirty="0" err="1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 | Confidential Information | </a:t>
            </a:r>
            <a:fld id="{7932CEB9-7706-4840-A8AE-48D24CB336EF}" type="datetimeFigureOut">
              <a:rPr lang="en-US" sz="600" smtClean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4/18/2017</a:t>
            </a:fld>
            <a:r>
              <a:rPr lang="en-US" sz="600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 | ref.: 3DS_Document_2015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86" y="903515"/>
            <a:ext cx="2919743" cy="34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20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head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7" y="842963"/>
            <a:ext cx="7934325" cy="396549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1426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69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3F7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j-ea"/>
                <a:cs typeface="Century Gothic" panose="020B0502020202020204" pitchFamily="34" charset="0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4/18/2017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3DS_Document_2014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880684"/>
            <a:ext cx="2994715" cy="34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0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129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975" y="41011"/>
            <a:ext cx="4464050" cy="44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53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842963"/>
            <a:ext cx="7848650" cy="345253"/>
          </a:xfrm>
        </p:spPr>
        <p:txBody>
          <a:bodyPr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42070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4"/>
          <p:cNvSpPr>
            <a:spLocks noGrp="1"/>
          </p:cNvSpPr>
          <p:nvPr>
            <p:ph sz="quarter" idx="13" hasCustomPrompt="1"/>
          </p:nvPr>
        </p:nvSpPr>
        <p:spPr>
          <a:xfrm>
            <a:off x="863588" y="951570"/>
            <a:ext cx="7776864" cy="347184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6398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000" y="180000"/>
            <a:ext cx="7452000" cy="3600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34704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166" y="392849"/>
            <a:ext cx="8458200" cy="342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1001713" y="745808"/>
            <a:ext cx="6513512" cy="33718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700"/>
            </a:lvl1pPr>
          </a:lstStyle>
          <a:p>
            <a:pPr lvl="0"/>
            <a:r>
              <a:rPr lang="en-GB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79780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rp Template_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2"/>
            <a:ext cx="9144000" cy="457771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-2"/>
            <a:ext cx="9144000" cy="456342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9152" fontAlgn="auto">
              <a:spcBef>
                <a:spcPts val="0"/>
              </a:spcBef>
              <a:spcAft>
                <a:spcPts val="0"/>
              </a:spcAft>
            </a:pPr>
            <a:endParaRPr lang="zh-CN" altLang="en-US" sz="1700">
              <a:solidFill>
                <a:prstClr val="white"/>
              </a:solidFill>
            </a:endParaRPr>
          </a:p>
        </p:txBody>
      </p:sp>
      <p:grpSp>
        <p:nvGrpSpPr>
          <p:cNvPr id="7" name="Group 105"/>
          <p:cNvGrpSpPr/>
          <p:nvPr userDrawn="1"/>
        </p:nvGrpSpPr>
        <p:grpSpPr>
          <a:xfrm rot="16200000">
            <a:off x="145357" y="482288"/>
            <a:ext cx="383327" cy="67506"/>
            <a:chOff x="2013527" y="1616364"/>
            <a:chExt cx="576928" cy="101600"/>
          </a:xfrm>
        </p:grpSpPr>
        <p:sp>
          <p:nvSpPr>
            <p:cNvPr id="8" name="Oval 106"/>
            <p:cNvSpPr/>
            <p:nvPr userDrawn="1"/>
          </p:nvSpPr>
          <p:spPr>
            <a:xfrm>
              <a:off x="2013527" y="1616364"/>
              <a:ext cx="101600" cy="101600"/>
            </a:xfrm>
            <a:prstGeom prst="ellipse">
              <a:avLst/>
            </a:prstGeom>
            <a:solidFill>
              <a:srgbClr val="358FC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  <p:sp>
          <p:nvSpPr>
            <p:cNvPr id="9" name="Oval 107"/>
            <p:cNvSpPr/>
            <p:nvPr userDrawn="1"/>
          </p:nvSpPr>
          <p:spPr>
            <a:xfrm>
              <a:off x="2132359" y="1616364"/>
              <a:ext cx="101600" cy="101600"/>
            </a:xfrm>
            <a:prstGeom prst="ellipse">
              <a:avLst/>
            </a:prstGeom>
            <a:solidFill>
              <a:srgbClr val="358FC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  <p:sp>
          <p:nvSpPr>
            <p:cNvPr id="10" name="Oval 108"/>
            <p:cNvSpPr/>
            <p:nvPr userDrawn="1"/>
          </p:nvSpPr>
          <p:spPr>
            <a:xfrm>
              <a:off x="2251191" y="1616364"/>
              <a:ext cx="101600" cy="101600"/>
            </a:xfrm>
            <a:prstGeom prst="ellipse">
              <a:avLst/>
            </a:prstGeom>
            <a:solidFill>
              <a:srgbClr val="358FC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  <p:sp>
          <p:nvSpPr>
            <p:cNvPr id="11" name="Oval 109"/>
            <p:cNvSpPr/>
            <p:nvPr userDrawn="1"/>
          </p:nvSpPr>
          <p:spPr>
            <a:xfrm>
              <a:off x="2370023" y="1616364"/>
              <a:ext cx="101600" cy="101600"/>
            </a:xfrm>
            <a:prstGeom prst="ellipse">
              <a:avLst/>
            </a:prstGeom>
            <a:solidFill>
              <a:srgbClr val="358FC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  <p:sp>
          <p:nvSpPr>
            <p:cNvPr id="12" name="Oval 110"/>
            <p:cNvSpPr/>
            <p:nvPr userDrawn="1"/>
          </p:nvSpPr>
          <p:spPr>
            <a:xfrm>
              <a:off x="2488855" y="1616364"/>
              <a:ext cx="101600" cy="101600"/>
            </a:xfrm>
            <a:prstGeom prst="ellipse">
              <a:avLst/>
            </a:prstGeom>
            <a:solidFill>
              <a:srgbClr val="358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9152" fontAlgn="auto">
                <a:spcBef>
                  <a:spcPts val="0"/>
                </a:spcBef>
                <a:spcAft>
                  <a:spcPts val="0"/>
                </a:spcAft>
              </a:pPr>
              <a:endParaRPr lang="id-ID" sz="17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641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9134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755798" y="597818"/>
            <a:ext cx="7913454" cy="3846140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80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S_L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863603" y="879562"/>
            <a:ext cx="7777163" cy="3564396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baseline="0">
                <a:latin typeface="Arial Narrow" pitchFamily="34" charset="0"/>
                <a:ea typeface="黑体" pitchFamily="49" charset="-122"/>
              </a:defRPr>
            </a:lvl1pPr>
            <a:lvl2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 Narrow" pitchFamily="34" charset="0"/>
              <a:buChar char="−"/>
              <a:defRPr baseline="0">
                <a:latin typeface="Arial Narrow" pitchFamily="34" charset="0"/>
                <a:ea typeface="黑体" pitchFamily="49" charset="-122"/>
              </a:defRPr>
            </a:lvl2pPr>
            <a:lvl3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baseline="0">
                <a:latin typeface="Arial Narrow" pitchFamily="34" charset="0"/>
                <a:ea typeface="黑体" pitchFamily="49" charset="-122"/>
              </a:defRPr>
            </a:lvl3pPr>
            <a:lvl4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 Narrow" pitchFamily="34" charset="0"/>
              <a:buChar char="−"/>
              <a:defRPr baseline="0">
                <a:latin typeface="Arial Narrow" pitchFamily="34" charset="0"/>
                <a:ea typeface="黑体" pitchFamily="49" charset="-122"/>
              </a:defRPr>
            </a:lvl4pPr>
            <a:lvl5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defRPr baseline="0">
                <a:latin typeface="Arial Narrow" pitchFamily="34" charset="0"/>
                <a:ea typeface="黑体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46575" y="366506"/>
            <a:ext cx="7920880" cy="374073"/>
          </a:xfrm>
        </p:spPr>
        <p:txBody>
          <a:bodyPr/>
          <a:lstStyle>
            <a:lvl1pPr>
              <a:defRPr baseline="0">
                <a:latin typeface="Arial Narrow" pitchFamily="34" charset="0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62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FWE3DSNEWBLU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926" y="550803"/>
            <a:ext cx="4474464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51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3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650320" y="11316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1</a:t>
            </a:r>
            <a:endParaRPr lang="en-US" noProof="0" dirty="0"/>
          </a:p>
        </p:txBody>
      </p:sp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2412320" y="1131670"/>
            <a:ext cx="5040000" cy="360000"/>
          </a:xfrm>
          <a:solidFill>
            <a:srgbClr val="005386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First item </a:t>
            </a:r>
            <a:r>
              <a:rPr lang="zh-CN" altLang="en-US" noProof="0" dirty="0" smtClean="0"/>
              <a:t>第一</a:t>
            </a:r>
            <a:endParaRPr lang="en-US" noProof="0" dirty="0"/>
          </a:p>
        </p:txBody>
      </p:sp>
      <p:sp>
        <p:nvSpPr>
          <p:cNvPr id="5" name="Espace réservé du texte 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650320" y="1668708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2</a:t>
            </a:r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2412320" y="1668708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dirty="0" smtClean="0"/>
              <a:t>Second item </a:t>
            </a:r>
            <a:r>
              <a:rPr lang="zh-CN" altLang="en-US" noProof="0" dirty="0" smtClean="0"/>
              <a:t>第二</a:t>
            </a:r>
            <a:endParaRPr lang="en-US" noProof="0" dirty="0"/>
          </a:p>
        </p:txBody>
      </p:sp>
      <p:sp>
        <p:nvSpPr>
          <p:cNvPr id="7" name="Espace réservé du texte 3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650320" y="221175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3</a:t>
            </a:r>
            <a:endParaRPr lang="en-US" noProof="0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2412320" y="221175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Third item</a:t>
            </a:r>
            <a:endParaRPr lang="en-US" noProof="0"/>
          </a:p>
        </p:txBody>
      </p:sp>
      <p:sp>
        <p:nvSpPr>
          <p:cNvPr id="9" name="Espace réservé du texte 3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650320" y="275181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4</a:t>
            </a:r>
            <a:endParaRPr lang="en-US" noProof="0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2412320" y="275181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Fourth item</a:t>
            </a:r>
            <a:endParaRPr lang="en-US" noProof="0"/>
          </a:p>
        </p:txBody>
      </p:sp>
      <p:sp>
        <p:nvSpPr>
          <p:cNvPr id="11" name="Espace réservé du texte 3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650320" y="32918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5</a:t>
            </a:r>
            <a:endParaRPr lang="en-US" noProof="0" dirty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2412320" y="329187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3" name="Espace réservé du texte 3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1650320" y="383193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6</a:t>
            </a:r>
            <a:endParaRPr lang="en-US" noProof="0" dirty="0"/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2412320" y="3831930"/>
            <a:ext cx="5040000" cy="36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784598" y="223745"/>
            <a:ext cx="78846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9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604541"/>
            <a:ext cx="7884654" cy="334994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sz="1600" baseline="0"/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755798" y="945672"/>
            <a:ext cx="7884965" cy="3504423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8846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6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9134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755798" y="597818"/>
            <a:ext cx="7913454" cy="3846140"/>
          </a:xfrm>
        </p:spPr>
        <p:txBody>
          <a:bodyPr/>
          <a:lstStyle>
            <a:lvl1pPr marL="252000" indent="-252000">
              <a:spcBef>
                <a:spcPts val="8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 spc="0" baseline="0"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0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604541"/>
            <a:ext cx="7884654" cy="334994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sz="1600"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8846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44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9134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15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743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7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Title:</a:t>
            </a:r>
            <a:r>
              <a:rPr lang="zh-CN" altLang="en-US" noProof="0" dirty="0" smtClean="0"/>
              <a:t>标题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572" y="735820"/>
            <a:ext cx="7920880" cy="3664117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styles: </a:t>
            </a:r>
            <a:r>
              <a:rPr lang="zh-CN" altLang="en-US" dirty="0" smtClean="0"/>
              <a:t>一级</a:t>
            </a:r>
            <a:endParaRPr lang="en-US" dirty="0" smtClean="0"/>
          </a:p>
          <a:p>
            <a:pPr lvl="1"/>
            <a:r>
              <a:rPr lang="en-US" dirty="0" smtClean="0"/>
              <a:t>Second level: </a:t>
            </a:r>
            <a:r>
              <a:rPr lang="zh-CN" altLang="en-US" dirty="0" smtClean="0"/>
              <a:t>二级</a:t>
            </a:r>
            <a:endParaRPr lang="en-US" dirty="0" smtClean="0"/>
          </a:p>
          <a:p>
            <a:pPr lvl="2"/>
            <a:r>
              <a:rPr lang="en-US" dirty="0" smtClean="0"/>
              <a:t>Third level: </a:t>
            </a:r>
            <a:r>
              <a:rPr lang="zh-CN" altLang="en-US" dirty="0" smtClean="0"/>
              <a:t>三级</a:t>
            </a:r>
            <a:endParaRPr lang="en-US" dirty="0" smtClean="0"/>
          </a:p>
          <a:p>
            <a:pPr lvl="3"/>
            <a:r>
              <a:rPr lang="en-US" dirty="0" smtClean="0"/>
              <a:t>Fourth level: </a:t>
            </a:r>
            <a:r>
              <a:rPr lang="zh-CN" altLang="en-US" dirty="0" smtClean="0"/>
              <a:t>四级</a:t>
            </a:r>
            <a:endParaRPr lang="en-US" dirty="0" smtClean="0"/>
          </a:p>
          <a:p>
            <a:pPr lvl="4"/>
            <a:r>
              <a:rPr lang="en-US" dirty="0" smtClean="0"/>
              <a:t>Fifth level: </a:t>
            </a:r>
            <a:r>
              <a:rPr lang="zh-CN" altLang="en-US" dirty="0" smtClean="0"/>
              <a:t>五级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30008" y="4552950"/>
            <a:ext cx="8813991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B3F77"/>
              </a:gs>
              <a:gs pos="24000">
                <a:srgbClr val="FFFFFF"/>
              </a:gs>
              <a:gs pos="71000">
                <a:srgbClr val="0B3F77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791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4727909"/>
            <a:ext cx="2666990" cy="2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13" r:id="rId2"/>
    <p:sldLayoutId id="2147483923" r:id="rId3"/>
    <p:sldLayoutId id="2147483906" r:id="rId4"/>
    <p:sldLayoutId id="2147483907" r:id="rId5"/>
    <p:sldLayoutId id="2147483916" r:id="rId6"/>
    <p:sldLayoutId id="2147483910" r:id="rId7"/>
    <p:sldLayoutId id="2147483911" r:id="rId8"/>
    <p:sldLayoutId id="2147483924" r:id="rId9"/>
    <p:sldLayoutId id="2147483912" r:id="rId10"/>
    <p:sldLayoutId id="2147483948" r:id="rId11"/>
    <p:sldLayoutId id="2147483949" r:id="rId12"/>
    <p:sldLayoutId id="2147483952" r:id="rId13"/>
    <p:sldLayoutId id="2147483955" r:id="rId14"/>
    <p:sldLayoutId id="2147483956" r:id="rId15"/>
    <p:sldLayoutId id="2147483986" r:id="rId16"/>
  </p:sldLayoutIdLst>
  <p:timing>
    <p:tnLst>
      <p:par>
        <p:cTn id="1" dur="indefinite" restart="never" nodeType="tmRoot"/>
      </p:par>
    </p:tnLst>
  </p:timing>
  <p:txStyles>
    <p:titleStyle>
      <a:lvl1pPr algn="l" defTabSz="879152" rtl="0" eaLnBrk="1" latinLnBrk="0" hangingPunct="1">
        <a:spcBef>
          <a:spcPct val="0"/>
        </a:spcBef>
        <a:buNone/>
        <a:defRPr lang="en-US" sz="2000" b="1" i="0" kern="1200" spc="0" baseline="0" noProof="0" dirty="0">
          <a:solidFill>
            <a:srgbClr val="005386"/>
          </a:solidFill>
          <a:effectLst/>
          <a:latin typeface="Century Gothic" pitchFamily="34" charset="0"/>
          <a:ea typeface="微软雅黑" pitchFamily="34" charset="-122"/>
          <a:cs typeface="Century Gothic" pitchFamily="34" charset="0"/>
        </a:defRPr>
      </a:lvl1pPr>
    </p:titleStyle>
    <p:bodyStyle>
      <a:lvl1pPr marL="252000" indent="-252000" algn="l" defTabSz="879152" rtl="0" eaLnBrk="1" latinLnBrk="0" hangingPunct="1">
        <a:lnSpc>
          <a:spcPct val="100000"/>
        </a:lnSpc>
        <a:spcBef>
          <a:spcPts val="800"/>
        </a:spcBef>
        <a:buSzPct val="100000"/>
        <a:buFontTx/>
        <a:buBlip>
          <a:blip r:embed="rId19"/>
        </a:buBlip>
        <a:defRPr sz="2000" b="0" i="0" kern="900" spc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1pPr>
      <a:lvl2pPr marL="504000" marR="0" indent="-234000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Blip>
          <a:blip r:embed="rId20"/>
        </a:buBlip>
        <a:tabLst/>
        <a:defRPr sz="1800" b="0" i="0" kern="900" spc="0" baseline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2pPr>
      <a:lvl3pPr marL="756000" marR="0" indent="-21600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90000"/>
        <a:buFontTx/>
        <a:buBlip>
          <a:blip r:embed="rId19"/>
        </a:buBlip>
        <a:tabLst/>
        <a:defRPr sz="1600" b="0" i="0" kern="900" spc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3pPr>
      <a:lvl4pPr marL="972000" indent="-180000" algn="l" defTabSz="879152" rtl="0" eaLnBrk="1" latinLnBrk="0" hangingPunct="1">
        <a:lnSpc>
          <a:spcPct val="100000"/>
        </a:lnSpc>
        <a:spcBef>
          <a:spcPts val="400"/>
        </a:spcBef>
        <a:buSzPct val="90000"/>
        <a:buFontTx/>
        <a:buBlip>
          <a:blip r:embed="rId20"/>
        </a:buBlip>
        <a:defRPr sz="1400" b="0" i="0" kern="900" spc="-7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4pPr>
      <a:lvl5pPr marL="1080000" indent="0" algn="l" defTabSz="879152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7107" y="4563836"/>
            <a:ext cx="7796893" cy="579664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60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9152" fontAlgn="auto">
              <a:spcBef>
                <a:spcPts val="0"/>
              </a:spcBef>
              <a:spcAft>
                <a:spcPts val="0"/>
              </a:spcAft>
            </a:pPr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Main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138" y="1306871"/>
            <a:ext cx="7921314" cy="3257192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noProof="0" dirty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algn="ctr" defTabSz="879152" fontAlgn="auto">
              <a:spcBef>
                <a:spcPts val="0"/>
              </a:spcBef>
              <a:spcAft>
                <a:spcPts val="0"/>
              </a:spcAft>
              <a:defRPr/>
            </a:pPr>
            <a:fld id="{77E95206-EC0C-43EF-8E7D-2BA7BDFE308A}" type="slidenum">
              <a:rPr lang="en-US" sz="900" smtClean="0">
                <a:solidFill>
                  <a:srgbClr val="005386"/>
                </a:solidFill>
              </a:rPr>
              <a:pPr algn="ctr" defTabSz="87915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rgbClr val="00538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820" y="4719511"/>
            <a:ext cx="2645445" cy="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80" r:id="rId13"/>
  </p:sldLayoutIdLst>
  <p:txStyles>
    <p:titleStyle>
      <a:lvl1pPr algn="l" defTabSz="879152" rtl="0" eaLnBrk="1" latinLnBrk="0" hangingPunct="1">
        <a:spcBef>
          <a:spcPct val="0"/>
        </a:spcBef>
        <a:buNone/>
        <a:defRPr lang="en-US" sz="3200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228600" indent="-228600" algn="l" defTabSz="879152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000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400050" marR="0" indent="-176213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18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628650" marR="0" indent="-15875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1600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857250" indent="-179388" algn="l" defTabSz="879152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400" b="0" i="0" kern="900" spc="-70">
          <a:solidFill>
            <a:schemeClr val="tx1"/>
          </a:solidFill>
          <a:latin typeface="+mn-lt"/>
          <a:ea typeface="+mn-ea"/>
          <a:cs typeface="3ds Light"/>
        </a:defRPr>
      </a:lvl4pPr>
      <a:lvl5pPr marL="914400" indent="0" algn="l" defTabSz="1028700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28" y="182815"/>
            <a:ext cx="1960596" cy="402656"/>
          </a:xfrm>
          <a:prstGeom prst="rect">
            <a:avLst/>
          </a:prstGeom>
        </p:spPr>
      </p:pic>
      <p:pic>
        <p:nvPicPr>
          <p:cNvPr id="6" name="图片 5" descr="RP new logo-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0247" y="4767339"/>
            <a:ext cx="1083014" cy="26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233041" y="263231"/>
            <a:ext cx="4658604" cy="2282900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r" defTabSz="879152" rtl="0" eaLnBrk="1" latinLnBrk="0" hangingPunct="1">
              <a:spcBef>
                <a:spcPct val="0"/>
              </a:spcBef>
              <a:buNone/>
              <a:defRPr lang="en-US" sz="3200" b="1" i="0" kern="1200" spc="0" baseline="0" noProof="0" dirty="0" smtClean="0">
                <a:solidFill>
                  <a:srgbClr val="005386"/>
                </a:solidFill>
                <a:effectLst/>
                <a:latin typeface="Century Gothic" pitchFamily="34" charset="0"/>
                <a:ea typeface="微软雅黑" pitchFamily="34" charset="-122"/>
                <a:cs typeface="Century Gothic" pitchFamily="34" charset="0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solidFill>
                  <a:srgbClr val="FF6600"/>
                </a:solidFill>
              </a:rPr>
              <a:t>东南汽车项目管理系统</a:t>
            </a:r>
            <a:endParaRPr lang="en-US" altLang="zh-CN" dirty="0" smtClean="0">
              <a:solidFill>
                <a:srgbClr val="FF6600"/>
              </a:solidFill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400" dirty="0">
                <a:solidFill>
                  <a:srgbClr val="7030A0"/>
                </a:solidFill>
              </a:rPr>
              <a:t>角色操作细节讲解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 smtClean="0"/>
              <a:t>PX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PM</a:t>
            </a:r>
            <a:r>
              <a:rPr lang="zh-CN" altLang="en-US" sz="2800" dirty="0" smtClean="0"/>
              <a:t>，部窗口使用培训</a:t>
            </a:r>
            <a:endParaRPr lang="zh-CN" altLang="en-US" sz="280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1489246" y="548157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1489246" y="1751266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2</a:t>
            </a:r>
            <a:endParaRPr lang="en-US" sz="18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18392" y="52035"/>
            <a:ext cx="7884654" cy="374073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7" y="993060"/>
            <a:ext cx="3143714" cy="559843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1.1 </a:t>
            </a:r>
            <a:r>
              <a:rPr lang="en-US" altLang="zh-CN" sz="1200" dirty="0" smtClean="0"/>
              <a:t>SEM PM</a:t>
            </a:r>
            <a:r>
              <a:rPr lang="zh-CN" altLang="en-US" sz="1200" dirty="0" smtClean="0"/>
              <a:t>系统介绍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en-US" altLang="zh-CN" sz="1200" dirty="0" smtClean="0"/>
              <a:t>1.2 </a:t>
            </a:r>
            <a:r>
              <a:rPr lang="en-US" altLang="zh-CN" sz="1200" dirty="0"/>
              <a:t>SEM PM</a:t>
            </a:r>
            <a:r>
              <a:rPr lang="zh-CN" altLang="en-US" sz="1200" dirty="0" smtClean="0"/>
              <a:t>系统设计</a:t>
            </a:r>
            <a:endParaRPr lang="zh-CN" altLang="en-US" sz="1200" dirty="0"/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6" y="2155376"/>
            <a:ext cx="5040000" cy="807997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/>
              <a:t>2.1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项目任务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复核任务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en-US" altLang="zh-CN" sz="1200" dirty="0" smtClean="0"/>
              <a:t>2.2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流程任务</a:t>
            </a:r>
            <a:endParaRPr lang="zh-CN" altLang="en-US" sz="1200" dirty="0"/>
          </a:p>
          <a:p>
            <a:pPr>
              <a:lnSpc>
                <a:spcPct val="120000"/>
              </a:lnSpc>
            </a:pPr>
            <a:r>
              <a:rPr lang="en-US" altLang="zh-CN" sz="1200" dirty="0" smtClean="0"/>
              <a:t>2.3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项目任务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问题监控</a:t>
            </a:r>
            <a:endParaRPr lang="en-US" altLang="zh-CN" sz="1200" dirty="0" smtClean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1489245" y="3101808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/>
              <a:t>3</a:t>
            </a:r>
            <a:endParaRPr lang="en-US" sz="1800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5" y="3467819"/>
            <a:ext cx="3007825" cy="355320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/>
              <a:t>3.1 </a:t>
            </a:r>
            <a:r>
              <a:rPr lang="zh-CN" altLang="en-US" sz="1200" dirty="0" smtClean="0"/>
              <a:t>查看项目状况</a:t>
            </a:r>
            <a:endParaRPr lang="en-US" altLang="zh-CN" sz="1200" dirty="0" smtClean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5" y="526260"/>
            <a:ext cx="5172736" cy="359274"/>
          </a:xfrm>
          <a:noFill/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600" dirty="0" smtClean="0"/>
              <a:t>系统介绍</a:t>
            </a:r>
            <a:endParaRPr lang="en-US" altLang="zh-CN" sz="1600" dirty="0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2205526" y="3107818"/>
            <a:ext cx="1333834" cy="360000"/>
          </a:xfrm>
          <a:solidFill>
            <a:srgbClr val="005386"/>
          </a:solidFill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600" dirty="0"/>
              <a:t>领导查阅</a:t>
            </a:r>
            <a:endParaRPr lang="en-US" altLang="zh-CN" sz="1600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5" y="1757916"/>
            <a:ext cx="5172736" cy="359274"/>
          </a:xfrm>
          <a:noFill/>
        </p:spPr>
        <p:txBody>
          <a:bodyPr vert="horz" lIns="288000" tIns="36000" rIns="72000" bIns="36000" rtlCol="0" anchor="ctr">
            <a:normAutofit fontScale="92500"/>
          </a:bodyPr>
          <a:lstStyle/>
          <a:p>
            <a:r>
              <a:rPr lang="en-US" altLang="zh-CN" sz="1600" dirty="0"/>
              <a:t>PX</a:t>
            </a:r>
            <a:r>
              <a:rPr lang="zh-CN" altLang="en-US" sz="1600" dirty="0"/>
              <a:t>，</a:t>
            </a:r>
            <a:r>
              <a:rPr lang="en-US" altLang="zh-CN" sz="1600" dirty="0"/>
              <a:t>PM</a:t>
            </a:r>
            <a:r>
              <a:rPr lang="zh-CN" altLang="en-US" sz="1600" dirty="0"/>
              <a:t>，部窗口在系统的主要工作：</a:t>
            </a:r>
            <a:r>
              <a:rPr lang="zh-CN" altLang="en-US" sz="1600" dirty="0">
                <a:solidFill>
                  <a:srgbClr val="00CC00"/>
                </a:solidFill>
              </a:rPr>
              <a:t>复核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FF0000"/>
                </a:solidFill>
              </a:rPr>
              <a:t>审批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FF9966"/>
                </a:solidFill>
              </a:rPr>
              <a:t>监控</a:t>
            </a:r>
            <a:endParaRPr lang="en-US" altLang="zh-CN" sz="1600" dirty="0">
              <a:solidFill>
                <a:srgbClr val="FF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97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5027" y="484492"/>
            <a:ext cx="2181601" cy="1742726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70C0"/>
                </a:solidFill>
              </a:rPr>
              <a:t>查看项目的状况：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登录进入东南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PM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系统后，首页和显示项目列表，点击需要查看的项目</a:t>
            </a:r>
            <a:endParaRPr lang="en-US" altLang="zh-CN" sz="1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650771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3.1 </a:t>
            </a:r>
            <a:r>
              <a:rPr lang="zh-CN" altLang="en-US" dirty="0"/>
              <a:t>查看项目状况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33" y="372291"/>
            <a:ext cx="6546390" cy="41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037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328"/>
            <a:ext cx="9144000" cy="4519172"/>
          </a:xfrm>
          <a:prstGeom prst="rect">
            <a:avLst/>
          </a:prstGeom>
        </p:spPr>
      </p:pic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650771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3.1 </a:t>
            </a:r>
            <a:r>
              <a:rPr lang="zh-CN" altLang="en-US" dirty="0"/>
              <a:t>查看项目状况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02378" y="4152900"/>
            <a:ext cx="3441622" cy="990600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</a:rPr>
              <a:t>查看项目的状况：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打开项目后，点击项目看板，可以看到整个项目的各种相关状态和信息</a:t>
            </a:r>
            <a:endParaRPr lang="en-US" altLang="zh-CN" sz="1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 startAt="2"/>
            </a:pP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6794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650771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3.1 </a:t>
            </a:r>
            <a:r>
              <a:rPr lang="zh-CN" altLang="en-US" dirty="0"/>
              <a:t>查看项目状况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11" y="1182190"/>
            <a:ext cx="9174911" cy="39623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5028" y="484492"/>
            <a:ext cx="6142912" cy="697698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</a:rPr>
              <a:t>查看项目的状况：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点击计划排程，可以看到整个项目的计划安排</a:t>
            </a:r>
            <a:endParaRPr lang="en-US" altLang="zh-CN" sz="1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 startAt="3"/>
            </a:pP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6523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5028" y="484491"/>
            <a:ext cx="3814458" cy="795669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</a:rPr>
              <a:t>查看项目的状况：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</a:t>
            </a: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甘特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图表，可以图形化查看项目计划</a:t>
            </a:r>
            <a:endParaRPr lang="en-US" altLang="zh-CN" sz="1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 startAt="4"/>
            </a:pP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650771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3.1 </a:t>
            </a:r>
            <a:r>
              <a:rPr lang="zh-CN" altLang="en-US" dirty="0"/>
              <a:t>查看项目状况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646"/>
            <a:ext cx="9159114" cy="32428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158" y="18544"/>
            <a:ext cx="4803842" cy="20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02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5028" y="484491"/>
            <a:ext cx="8619412" cy="1054749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</a:rPr>
              <a:t>查看项目的状况：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5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点击阶段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Gate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视图，可按阶段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+Gate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形式查看项目计划，并可以点击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Gate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下的会议、交付物等查看详细信息</a:t>
            </a:r>
            <a:endParaRPr lang="en-US" altLang="zh-CN" sz="1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 startAt="5"/>
            </a:pP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650771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3.1 </a:t>
            </a:r>
            <a:r>
              <a:rPr lang="zh-CN" altLang="en-US" dirty="0"/>
              <a:t>查看项目状况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320"/>
            <a:ext cx="9144000" cy="23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975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2" r="42241"/>
          <a:stretch/>
        </p:blipFill>
        <p:spPr>
          <a:xfrm>
            <a:off x="1382983" y="1233956"/>
            <a:ext cx="5989367" cy="39095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5028" y="484492"/>
            <a:ext cx="8535592" cy="744234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</a:rPr>
              <a:t>查看项目的状况：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6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点击人员，可以查看项目的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成员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650771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3.1 </a:t>
            </a:r>
            <a:r>
              <a:rPr lang="zh-CN" altLang="en-US" dirty="0"/>
              <a:t>查看项目状况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118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99767" y="502257"/>
            <a:ext cx="8535592" cy="772809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</a:rPr>
              <a:t>查看项目的状况：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7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点击投资，查看项目的投资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状况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650771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3.1 </a:t>
            </a:r>
            <a:r>
              <a:rPr lang="zh-CN" altLang="en-US" dirty="0"/>
              <a:t>查看项目状况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41"/>
            <a:ext cx="9135126" cy="27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207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5028" y="484491"/>
            <a:ext cx="8535592" cy="849009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</a:rPr>
              <a:t>查看项目的状况：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8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</a:t>
            </a: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，查看项目的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650771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3.1 </a:t>
            </a:r>
            <a:r>
              <a:rPr lang="zh-CN" altLang="en-US" dirty="0"/>
              <a:t>查看项目状况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548"/>
            <a:ext cx="9144793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42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5028" y="484492"/>
            <a:ext cx="8535592" cy="763284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</a:rPr>
              <a:t>查看项目的状况：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9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其他风险、协作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会议、审批单、变更单等都是类似方法，不再重复叙述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650771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3.1 </a:t>
            </a:r>
            <a:r>
              <a:rPr lang="zh-CN" altLang="en-US" dirty="0"/>
              <a:t>查看项目状况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1" y="1466850"/>
            <a:ext cx="8882784" cy="29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04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1489246" y="548157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1489246" y="1751266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2</a:t>
            </a:r>
            <a:endParaRPr lang="en-US" sz="18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18392" y="52035"/>
            <a:ext cx="7884654" cy="374073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2205527" y="548157"/>
            <a:ext cx="3143714" cy="360000"/>
          </a:xfrm>
          <a:solidFill>
            <a:srgbClr val="005386"/>
          </a:solidFill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800" b="1" dirty="0" smtClean="0"/>
              <a:t>系统介绍</a:t>
            </a:r>
            <a:endParaRPr lang="zh-CN" altLang="en-US" sz="1800" b="1" dirty="0"/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7" y="1751992"/>
            <a:ext cx="5172736" cy="359274"/>
          </a:xfrm>
          <a:noFill/>
        </p:spPr>
        <p:txBody>
          <a:bodyPr vert="horz" lIns="288000" tIns="36000" rIns="72000" bIns="36000" rtlCol="0" anchor="ctr">
            <a:normAutofit fontScale="85000" lnSpcReduction="10000"/>
          </a:bodyPr>
          <a:lstStyle/>
          <a:p>
            <a:r>
              <a:rPr lang="en-US" altLang="zh-CN" sz="1800" dirty="0" smtClean="0"/>
              <a:t>PX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PM</a:t>
            </a:r>
            <a:r>
              <a:rPr lang="zh-CN" altLang="en-US" sz="1800" dirty="0" smtClean="0"/>
              <a:t>，部窗口在系统的主要工作：</a:t>
            </a:r>
            <a:r>
              <a:rPr lang="zh-CN" altLang="en-US" sz="1800" dirty="0" smtClean="0">
                <a:solidFill>
                  <a:srgbClr val="00CC00"/>
                </a:solidFill>
              </a:rPr>
              <a:t>复核</a:t>
            </a:r>
            <a:r>
              <a:rPr lang="zh-CN" altLang="en-US" sz="1800" dirty="0" smtClean="0"/>
              <a:t>、</a:t>
            </a:r>
            <a:r>
              <a:rPr lang="zh-CN" altLang="en-US" sz="1800" dirty="0" smtClean="0">
                <a:solidFill>
                  <a:srgbClr val="FF0000"/>
                </a:solidFill>
              </a:rPr>
              <a:t>审批</a:t>
            </a:r>
            <a:r>
              <a:rPr lang="zh-CN" altLang="en-US" sz="1800" dirty="0" smtClean="0"/>
              <a:t>、</a:t>
            </a:r>
            <a:r>
              <a:rPr lang="zh-CN" altLang="en-US" sz="1800" dirty="0" smtClean="0">
                <a:solidFill>
                  <a:srgbClr val="FF9966"/>
                </a:solidFill>
              </a:rPr>
              <a:t>监控</a:t>
            </a:r>
            <a:endParaRPr lang="en-US" altLang="zh-CN" sz="1800" dirty="0" smtClean="0">
              <a:solidFill>
                <a:srgbClr val="FF9966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7" y="993060"/>
            <a:ext cx="3143714" cy="559843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1.1 </a:t>
            </a:r>
            <a:r>
              <a:rPr lang="en-US" altLang="zh-CN" sz="1200" dirty="0" smtClean="0"/>
              <a:t>SEM PM</a:t>
            </a:r>
            <a:r>
              <a:rPr lang="zh-CN" altLang="en-US" sz="1200" dirty="0" smtClean="0"/>
              <a:t>系统介绍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en-US" altLang="zh-CN" sz="1200" dirty="0" smtClean="0"/>
              <a:t>1.2 </a:t>
            </a:r>
            <a:r>
              <a:rPr lang="en-US" altLang="zh-CN" sz="1200" dirty="0"/>
              <a:t>SEM PM</a:t>
            </a:r>
            <a:r>
              <a:rPr lang="zh-CN" altLang="en-US" sz="1200" dirty="0" smtClean="0"/>
              <a:t>系统设计</a:t>
            </a:r>
            <a:endParaRPr lang="zh-CN" altLang="en-US" sz="1200" dirty="0"/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6" y="2155376"/>
            <a:ext cx="5040000" cy="807997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/>
              <a:t>2.1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项目任务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复核任务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en-US" altLang="zh-CN" sz="1200" dirty="0" smtClean="0"/>
              <a:t>2.2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流程任务</a:t>
            </a:r>
            <a:endParaRPr lang="zh-CN" altLang="en-US" sz="1200" dirty="0"/>
          </a:p>
          <a:p>
            <a:pPr>
              <a:lnSpc>
                <a:spcPct val="120000"/>
              </a:lnSpc>
            </a:pPr>
            <a:r>
              <a:rPr lang="en-US" altLang="zh-CN" sz="1200" dirty="0" smtClean="0"/>
              <a:t>2.3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项目任务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问题监控</a:t>
            </a:r>
            <a:endParaRPr lang="en-US" altLang="zh-CN" sz="1200" dirty="0" smtClean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1489245" y="3101808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/>
              <a:t>3</a:t>
            </a:r>
            <a:endParaRPr lang="en-US" sz="1800" dirty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6" y="3102534"/>
            <a:ext cx="5172736" cy="359274"/>
          </a:xfrm>
          <a:noFill/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600" dirty="0"/>
              <a:t>领导查阅</a:t>
            </a:r>
            <a:endParaRPr lang="en-US" altLang="zh-CN" sz="1600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5" y="3467819"/>
            <a:ext cx="3007825" cy="355320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/>
              <a:t>3.1 </a:t>
            </a:r>
            <a:r>
              <a:rPr lang="zh-CN" altLang="en-US" sz="1200" dirty="0" smtClean="0"/>
              <a:t>查看项目状况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92985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58138" y="143591"/>
            <a:ext cx="6172200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/>
              <a:t>1.1 </a:t>
            </a:r>
            <a:r>
              <a:rPr lang="en-US" altLang="zh-CN" dirty="0" smtClean="0"/>
              <a:t>SEM PM </a:t>
            </a:r>
            <a:r>
              <a:rPr lang="zh-CN" altLang="en-US" dirty="0" smtClean="0"/>
              <a:t>系统介绍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09974" y="636379"/>
            <a:ext cx="6277645" cy="738414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70C0"/>
                </a:solidFill>
              </a:rPr>
              <a:t>为</a:t>
            </a:r>
            <a:r>
              <a:rPr lang="zh-CN" altLang="en-US" sz="1400" dirty="0">
                <a:solidFill>
                  <a:srgbClr val="0070C0"/>
                </a:solidFill>
              </a:rPr>
              <a:t>满足东南汽车现有管理及未来发展需求，</a:t>
            </a:r>
            <a:r>
              <a:rPr lang="zh-CN" altLang="en-US" sz="1400" dirty="0" smtClean="0">
                <a:solidFill>
                  <a:srgbClr val="0070C0"/>
                </a:solidFill>
              </a:rPr>
              <a:t>建立车型项目管理平台信息系统：</a:t>
            </a:r>
            <a:r>
              <a:rPr lang="en-US" altLang="zh-CN" sz="1400" dirty="0">
                <a:solidFill>
                  <a:srgbClr val="0070C0"/>
                </a:solidFill>
              </a:rPr>
              <a:t> SEM PM</a:t>
            </a:r>
            <a:r>
              <a:rPr lang="zh-CN" altLang="en-US" sz="1400" dirty="0">
                <a:solidFill>
                  <a:srgbClr val="0070C0"/>
                </a:solidFill>
              </a:rPr>
              <a:t>系统</a:t>
            </a:r>
            <a:r>
              <a:rPr lang="zh-CN" altLang="en-US" sz="1400" dirty="0" smtClean="0">
                <a:solidFill>
                  <a:srgbClr val="0070C0"/>
                </a:solidFill>
              </a:rPr>
              <a:t>，系统</a:t>
            </a:r>
            <a:r>
              <a:rPr lang="zh-CN" altLang="en-US" sz="1400" dirty="0">
                <a:solidFill>
                  <a:srgbClr val="0070C0"/>
                </a:solidFill>
              </a:rPr>
              <a:t>将作为东南</a:t>
            </a:r>
            <a:r>
              <a:rPr lang="en-US" altLang="zh-CN" sz="1400" dirty="0">
                <a:solidFill>
                  <a:srgbClr val="0070C0"/>
                </a:solidFill>
              </a:rPr>
              <a:t>(</a:t>
            </a:r>
            <a:r>
              <a:rPr lang="zh-CN" altLang="en-US" sz="1400" dirty="0">
                <a:solidFill>
                  <a:srgbClr val="0070C0"/>
                </a:solidFill>
              </a:rPr>
              <a:t>福建</a:t>
            </a:r>
            <a:r>
              <a:rPr lang="en-US" altLang="zh-CN" sz="1400" dirty="0">
                <a:solidFill>
                  <a:srgbClr val="0070C0"/>
                </a:solidFill>
              </a:rPr>
              <a:t>)</a:t>
            </a:r>
            <a:r>
              <a:rPr lang="zh-CN" altLang="en-US" sz="1400" dirty="0">
                <a:solidFill>
                  <a:srgbClr val="0070C0"/>
                </a:solidFill>
              </a:rPr>
              <a:t>汽车工业有限公司的项目开发</a:t>
            </a:r>
            <a:r>
              <a:rPr lang="zh-CN" altLang="en-US" sz="1400" dirty="0" smtClean="0">
                <a:solidFill>
                  <a:srgbClr val="0070C0"/>
                </a:solidFill>
              </a:rPr>
              <a:t>管理系统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grpSp>
        <p:nvGrpSpPr>
          <p:cNvPr id="64" name="그룹 29"/>
          <p:cNvGrpSpPr>
            <a:grpSpLocks/>
          </p:cNvGrpSpPr>
          <p:nvPr/>
        </p:nvGrpSpPr>
        <p:grpSpPr bwMode="auto">
          <a:xfrm>
            <a:off x="1559808" y="1508144"/>
            <a:ext cx="5588601" cy="3530582"/>
            <a:chOff x="500063" y="1341438"/>
            <a:chExt cx="9869427" cy="5302250"/>
          </a:xfrm>
        </p:grpSpPr>
        <p:grpSp>
          <p:nvGrpSpPr>
            <p:cNvPr id="65" name="Rectangle 103"/>
            <p:cNvGrpSpPr>
              <a:grpSpLocks/>
            </p:cNvGrpSpPr>
            <p:nvPr/>
          </p:nvGrpSpPr>
          <p:grpSpPr bwMode="auto">
            <a:xfrm>
              <a:off x="2627313" y="1773238"/>
              <a:ext cx="7548917" cy="914400"/>
              <a:chOff x="2688336" y="2974848"/>
              <a:chExt cx="7548832" cy="914400"/>
            </a:xfrm>
          </p:grpSpPr>
          <p:pic>
            <p:nvPicPr>
              <p:cNvPr id="86" name="Rectangle 103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336" y="2974848"/>
                <a:ext cx="5602224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" name="Text Box 4"/>
              <p:cNvSpPr txBox="1">
                <a:spLocks noChangeArrowheads="1"/>
              </p:cNvSpPr>
              <p:nvPr/>
            </p:nvSpPr>
            <p:spPr bwMode="auto">
              <a:xfrm rot="10800000">
                <a:off x="2694685" y="2981196"/>
                <a:ext cx="7542483" cy="90011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defRPr/>
                </a:pPr>
                <a:endParaRPr lang="ko-KR" altLang="ko-KR">
                  <a:latin typeface="华文中宋" panose="02010600040101010101" pitchFamily="2" charset="-122"/>
                </a:endParaRPr>
              </a:p>
            </p:txBody>
          </p:sp>
        </p:grpSp>
        <p:sp>
          <p:nvSpPr>
            <p:cNvPr id="66" name="타원 21"/>
            <p:cNvSpPr>
              <a:spLocks noChangeArrowheads="1"/>
            </p:cNvSpPr>
            <p:nvPr/>
          </p:nvSpPr>
          <p:spPr bwMode="auto">
            <a:xfrm>
              <a:off x="500063" y="5286375"/>
              <a:ext cx="4857750" cy="1357313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solidFill>
                  <a:schemeClr val="tx1"/>
                </a:solidFill>
                <a:latin typeface="华文中宋" panose="02010600040101010101" pitchFamily="2" charset="-122"/>
              </a:endParaRPr>
            </a:p>
          </p:txBody>
        </p:sp>
        <p:grpSp>
          <p:nvGrpSpPr>
            <p:cNvPr id="67" name="Rectangle 103"/>
            <p:cNvGrpSpPr>
              <a:grpSpLocks/>
            </p:cNvGrpSpPr>
            <p:nvPr/>
          </p:nvGrpSpPr>
          <p:grpSpPr bwMode="auto">
            <a:xfrm>
              <a:off x="2657475" y="2990850"/>
              <a:ext cx="7518756" cy="914400"/>
              <a:chOff x="2688336" y="2974848"/>
              <a:chExt cx="7518670" cy="914400"/>
            </a:xfrm>
          </p:grpSpPr>
          <p:pic>
            <p:nvPicPr>
              <p:cNvPr id="84" name="Rectangle 103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336" y="2974848"/>
                <a:ext cx="5602224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" name="Text Box 8"/>
              <p:cNvSpPr txBox="1">
                <a:spLocks noChangeArrowheads="1"/>
              </p:cNvSpPr>
              <p:nvPr/>
            </p:nvSpPr>
            <p:spPr bwMode="auto">
              <a:xfrm rot="10800000">
                <a:off x="2694685" y="2981198"/>
                <a:ext cx="7512321" cy="900113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defRPr/>
                </a:pPr>
                <a:endParaRPr lang="ko-KR" altLang="ko-KR">
                  <a:latin typeface="华文中宋" panose="02010600040101010101" pitchFamily="2" charset="-122"/>
                </a:endParaRPr>
              </a:p>
            </p:txBody>
          </p:sp>
        </p:grpSp>
        <p:grpSp>
          <p:nvGrpSpPr>
            <p:cNvPr id="68" name="Rectangle 104"/>
            <p:cNvGrpSpPr>
              <a:grpSpLocks/>
            </p:cNvGrpSpPr>
            <p:nvPr/>
          </p:nvGrpSpPr>
          <p:grpSpPr bwMode="auto">
            <a:xfrm>
              <a:off x="2657475" y="4216400"/>
              <a:ext cx="7518755" cy="908050"/>
              <a:chOff x="2688336" y="4200144"/>
              <a:chExt cx="7518669" cy="908304"/>
            </a:xfrm>
          </p:grpSpPr>
          <p:pic>
            <p:nvPicPr>
              <p:cNvPr id="82" name="Rectangle 104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336" y="4200144"/>
                <a:ext cx="5602224" cy="908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Text Box 11"/>
              <p:cNvSpPr txBox="1">
                <a:spLocks noChangeArrowheads="1"/>
              </p:cNvSpPr>
              <p:nvPr/>
            </p:nvSpPr>
            <p:spPr bwMode="auto">
              <a:xfrm rot="10800000">
                <a:off x="2694684" y="4204905"/>
                <a:ext cx="7512321" cy="90036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defRPr/>
                </a:pPr>
                <a:endParaRPr lang="ko-KR" altLang="ko-KR">
                  <a:latin typeface="华文中宋" panose="02010600040101010101" pitchFamily="2" charset="-122"/>
                </a:endParaRPr>
              </a:p>
            </p:txBody>
          </p:sp>
        </p:grpSp>
        <p:grpSp>
          <p:nvGrpSpPr>
            <p:cNvPr id="69" name="Group 105"/>
            <p:cNvGrpSpPr>
              <a:grpSpLocks/>
            </p:cNvGrpSpPr>
            <p:nvPr/>
          </p:nvGrpSpPr>
          <p:grpSpPr bwMode="auto">
            <a:xfrm>
              <a:off x="755650" y="3860800"/>
              <a:ext cx="3673475" cy="1727200"/>
              <a:chOff x="1728" y="3024"/>
              <a:chExt cx="2304" cy="1080"/>
            </a:xfrm>
          </p:grpSpPr>
          <p:sp>
            <p:nvSpPr>
              <p:cNvPr id="80" name="Freeform 106"/>
              <p:cNvSpPr>
                <a:spLocks/>
              </p:cNvSpPr>
              <p:nvPr/>
            </p:nvSpPr>
            <p:spPr bwMode="auto">
              <a:xfrm>
                <a:off x="1728" y="3024"/>
                <a:ext cx="2304" cy="1080"/>
              </a:xfrm>
              <a:custGeom>
                <a:avLst/>
                <a:gdLst/>
                <a:ahLst/>
                <a:cxnLst>
                  <a:cxn ang="0">
                    <a:pos x="2304" y="792"/>
                  </a:cxn>
                  <a:cxn ang="0">
                    <a:pos x="2302" y="806"/>
                  </a:cxn>
                  <a:cxn ang="0">
                    <a:pos x="2290" y="836"/>
                  </a:cxn>
                  <a:cxn ang="0">
                    <a:pos x="2268" y="864"/>
                  </a:cxn>
                  <a:cxn ang="0">
                    <a:pos x="2234" y="892"/>
                  </a:cxn>
                  <a:cxn ang="0">
                    <a:pos x="2190" y="916"/>
                  </a:cxn>
                  <a:cxn ang="0">
                    <a:pos x="2108" y="954"/>
                  </a:cxn>
                  <a:cxn ang="0">
                    <a:pos x="1966" y="996"/>
                  </a:cxn>
                  <a:cxn ang="0">
                    <a:pos x="1796" y="1030"/>
                  </a:cxn>
                  <a:cxn ang="0">
                    <a:pos x="1600" y="1058"/>
                  </a:cxn>
                  <a:cxn ang="0">
                    <a:pos x="1384" y="1074"/>
                  </a:cxn>
                  <a:cxn ang="0">
                    <a:pos x="1152" y="1080"/>
                  </a:cxn>
                  <a:cxn ang="0">
                    <a:pos x="1034" y="1078"/>
                  </a:cxn>
                  <a:cxn ang="0">
                    <a:pos x="810" y="1068"/>
                  </a:cxn>
                  <a:cxn ang="0">
                    <a:pos x="602" y="1046"/>
                  </a:cxn>
                  <a:cxn ang="0">
                    <a:pos x="420" y="1014"/>
                  </a:cxn>
                  <a:cxn ang="0">
                    <a:pos x="264" y="976"/>
                  </a:cxn>
                  <a:cxn ang="0">
                    <a:pos x="140" y="930"/>
                  </a:cxn>
                  <a:cxn ang="0">
                    <a:pos x="90" y="904"/>
                  </a:cxn>
                  <a:cxn ang="0">
                    <a:pos x="52" y="878"/>
                  </a:cxn>
                  <a:cxn ang="0">
                    <a:pos x="24" y="850"/>
                  </a:cxn>
                  <a:cxn ang="0">
                    <a:pos x="6" y="822"/>
                  </a:cxn>
                  <a:cxn ang="0">
                    <a:pos x="0" y="792"/>
                  </a:cxn>
                  <a:cxn ang="0">
                    <a:pos x="288" y="216"/>
                  </a:cxn>
                  <a:cxn ang="0">
                    <a:pos x="292" y="194"/>
                  </a:cxn>
                  <a:cxn ang="0">
                    <a:pos x="306" y="172"/>
                  </a:cxn>
                  <a:cxn ang="0">
                    <a:pos x="326" y="152"/>
                  </a:cxn>
                  <a:cxn ang="0">
                    <a:pos x="356" y="132"/>
                  </a:cxn>
                  <a:cxn ang="0">
                    <a:pos x="436" y="96"/>
                  </a:cxn>
                  <a:cxn ang="0">
                    <a:pos x="542" y="64"/>
                  </a:cxn>
                  <a:cxn ang="0">
                    <a:pos x="668" y="36"/>
                  </a:cxn>
                  <a:cxn ang="0">
                    <a:pos x="816" y="16"/>
                  </a:cxn>
                  <a:cxn ang="0">
                    <a:pos x="978" y="4"/>
                  </a:cxn>
                  <a:cxn ang="0">
                    <a:pos x="1152" y="0"/>
                  </a:cxn>
                  <a:cxn ang="0">
                    <a:pos x="1240" y="2"/>
                  </a:cxn>
                  <a:cxn ang="0">
                    <a:pos x="1408" y="10"/>
                  </a:cxn>
                  <a:cxn ang="0">
                    <a:pos x="1564" y="26"/>
                  </a:cxn>
                  <a:cxn ang="0">
                    <a:pos x="1702" y="50"/>
                  </a:cxn>
                  <a:cxn ang="0">
                    <a:pos x="1818" y="78"/>
                  </a:cxn>
                  <a:cxn ang="0">
                    <a:pos x="1912" y="114"/>
                  </a:cxn>
                  <a:cxn ang="0">
                    <a:pos x="1964" y="142"/>
                  </a:cxn>
                  <a:cxn ang="0">
                    <a:pos x="1988" y="162"/>
                  </a:cxn>
                  <a:cxn ang="0">
                    <a:pos x="2006" y="184"/>
                  </a:cxn>
                  <a:cxn ang="0">
                    <a:pos x="2014" y="204"/>
                  </a:cxn>
                  <a:cxn ang="0">
                    <a:pos x="2016" y="216"/>
                  </a:cxn>
                </a:cxnLst>
                <a:rect l="0" t="0" r="r" b="b"/>
                <a:pathLst>
                  <a:path w="2304" h="1080">
                    <a:moveTo>
                      <a:pt x="2016" y="216"/>
                    </a:moveTo>
                    <a:lnTo>
                      <a:pt x="2304" y="792"/>
                    </a:lnTo>
                    <a:lnTo>
                      <a:pt x="2304" y="792"/>
                    </a:lnTo>
                    <a:lnTo>
                      <a:pt x="2302" y="806"/>
                    </a:lnTo>
                    <a:lnTo>
                      <a:pt x="2298" y="822"/>
                    </a:lnTo>
                    <a:lnTo>
                      <a:pt x="2290" y="836"/>
                    </a:lnTo>
                    <a:lnTo>
                      <a:pt x="2280" y="850"/>
                    </a:lnTo>
                    <a:lnTo>
                      <a:pt x="2268" y="864"/>
                    </a:lnTo>
                    <a:lnTo>
                      <a:pt x="2252" y="878"/>
                    </a:lnTo>
                    <a:lnTo>
                      <a:pt x="2234" y="892"/>
                    </a:lnTo>
                    <a:lnTo>
                      <a:pt x="2214" y="904"/>
                    </a:lnTo>
                    <a:lnTo>
                      <a:pt x="2190" y="916"/>
                    </a:lnTo>
                    <a:lnTo>
                      <a:pt x="2164" y="930"/>
                    </a:lnTo>
                    <a:lnTo>
                      <a:pt x="2108" y="954"/>
                    </a:lnTo>
                    <a:lnTo>
                      <a:pt x="2040" y="976"/>
                    </a:lnTo>
                    <a:lnTo>
                      <a:pt x="1966" y="996"/>
                    </a:lnTo>
                    <a:lnTo>
                      <a:pt x="1884" y="1014"/>
                    </a:lnTo>
                    <a:lnTo>
                      <a:pt x="1796" y="1030"/>
                    </a:lnTo>
                    <a:lnTo>
                      <a:pt x="1702" y="1046"/>
                    </a:lnTo>
                    <a:lnTo>
                      <a:pt x="1600" y="1058"/>
                    </a:lnTo>
                    <a:lnTo>
                      <a:pt x="1494" y="1068"/>
                    </a:lnTo>
                    <a:lnTo>
                      <a:pt x="1384" y="1074"/>
                    </a:lnTo>
                    <a:lnTo>
                      <a:pt x="1270" y="1078"/>
                    </a:lnTo>
                    <a:lnTo>
                      <a:pt x="1152" y="1080"/>
                    </a:lnTo>
                    <a:lnTo>
                      <a:pt x="1152" y="1080"/>
                    </a:lnTo>
                    <a:lnTo>
                      <a:pt x="1034" y="1078"/>
                    </a:lnTo>
                    <a:lnTo>
                      <a:pt x="920" y="1074"/>
                    </a:lnTo>
                    <a:lnTo>
                      <a:pt x="810" y="1068"/>
                    </a:lnTo>
                    <a:lnTo>
                      <a:pt x="704" y="1058"/>
                    </a:lnTo>
                    <a:lnTo>
                      <a:pt x="602" y="1046"/>
                    </a:lnTo>
                    <a:lnTo>
                      <a:pt x="508" y="1030"/>
                    </a:lnTo>
                    <a:lnTo>
                      <a:pt x="420" y="1014"/>
                    </a:lnTo>
                    <a:lnTo>
                      <a:pt x="338" y="996"/>
                    </a:lnTo>
                    <a:lnTo>
                      <a:pt x="264" y="976"/>
                    </a:lnTo>
                    <a:lnTo>
                      <a:pt x="196" y="954"/>
                    </a:lnTo>
                    <a:lnTo>
                      <a:pt x="140" y="930"/>
                    </a:lnTo>
                    <a:lnTo>
                      <a:pt x="114" y="916"/>
                    </a:lnTo>
                    <a:lnTo>
                      <a:pt x="90" y="904"/>
                    </a:lnTo>
                    <a:lnTo>
                      <a:pt x="70" y="892"/>
                    </a:lnTo>
                    <a:lnTo>
                      <a:pt x="52" y="878"/>
                    </a:lnTo>
                    <a:lnTo>
                      <a:pt x="36" y="864"/>
                    </a:lnTo>
                    <a:lnTo>
                      <a:pt x="24" y="850"/>
                    </a:lnTo>
                    <a:lnTo>
                      <a:pt x="14" y="836"/>
                    </a:lnTo>
                    <a:lnTo>
                      <a:pt x="6" y="822"/>
                    </a:lnTo>
                    <a:lnTo>
                      <a:pt x="2" y="806"/>
                    </a:lnTo>
                    <a:lnTo>
                      <a:pt x="0" y="792"/>
                    </a:lnTo>
                    <a:lnTo>
                      <a:pt x="288" y="216"/>
                    </a:lnTo>
                    <a:lnTo>
                      <a:pt x="288" y="216"/>
                    </a:lnTo>
                    <a:lnTo>
                      <a:pt x="290" y="204"/>
                    </a:lnTo>
                    <a:lnTo>
                      <a:pt x="292" y="194"/>
                    </a:lnTo>
                    <a:lnTo>
                      <a:pt x="298" y="184"/>
                    </a:lnTo>
                    <a:lnTo>
                      <a:pt x="306" y="172"/>
                    </a:lnTo>
                    <a:lnTo>
                      <a:pt x="316" y="162"/>
                    </a:lnTo>
                    <a:lnTo>
                      <a:pt x="326" y="152"/>
                    </a:lnTo>
                    <a:lnTo>
                      <a:pt x="340" y="142"/>
                    </a:lnTo>
                    <a:lnTo>
                      <a:pt x="356" y="132"/>
                    </a:lnTo>
                    <a:lnTo>
                      <a:pt x="392" y="114"/>
                    </a:lnTo>
                    <a:lnTo>
                      <a:pt x="436" y="96"/>
                    </a:lnTo>
                    <a:lnTo>
                      <a:pt x="486" y="78"/>
                    </a:lnTo>
                    <a:lnTo>
                      <a:pt x="542" y="64"/>
                    </a:lnTo>
                    <a:lnTo>
                      <a:pt x="602" y="50"/>
                    </a:lnTo>
                    <a:lnTo>
                      <a:pt x="668" y="36"/>
                    </a:lnTo>
                    <a:lnTo>
                      <a:pt x="740" y="26"/>
                    </a:lnTo>
                    <a:lnTo>
                      <a:pt x="816" y="16"/>
                    </a:lnTo>
                    <a:lnTo>
                      <a:pt x="896" y="10"/>
                    </a:lnTo>
                    <a:lnTo>
                      <a:pt x="978" y="4"/>
                    </a:lnTo>
                    <a:lnTo>
                      <a:pt x="1064" y="2"/>
                    </a:lnTo>
                    <a:lnTo>
                      <a:pt x="1152" y="0"/>
                    </a:lnTo>
                    <a:lnTo>
                      <a:pt x="1152" y="0"/>
                    </a:lnTo>
                    <a:lnTo>
                      <a:pt x="1240" y="2"/>
                    </a:lnTo>
                    <a:lnTo>
                      <a:pt x="1326" y="4"/>
                    </a:lnTo>
                    <a:lnTo>
                      <a:pt x="1408" y="10"/>
                    </a:lnTo>
                    <a:lnTo>
                      <a:pt x="1488" y="16"/>
                    </a:lnTo>
                    <a:lnTo>
                      <a:pt x="1564" y="26"/>
                    </a:lnTo>
                    <a:lnTo>
                      <a:pt x="1636" y="36"/>
                    </a:lnTo>
                    <a:lnTo>
                      <a:pt x="1702" y="50"/>
                    </a:lnTo>
                    <a:lnTo>
                      <a:pt x="1762" y="64"/>
                    </a:lnTo>
                    <a:lnTo>
                      <a:pt x="1818" y="78"/>
                    </a:lnTo>
                    <a:lnTo>
                      <a:pt x="1868" y="96"/>
                    </a:lnTo>
                    <a:lnTo>
                      <a:pt x="1912" y="114"/>
                    </a:lnTo>
                    <a:lnTo>
                      <a:pt x="1948" y="132"/>
                    </a:lnTo>
                    <a:lnTo>
                      <a:pt x="1964" y="142"/>
                    </a:lnTo>
                    <a:lnTo>
                      <a:pt x="1978" y="152"/>
                    </a:lnTo>
                    <a:lnTo>
                      <a:pt x="1988" y="162"/>
                    </a:lnTo>
                    <a:lnTo>
                      <a:pt x="1998" y="172"/>
                    </a:lnTo>
                    <a:lnTo>
                      <a:pt x="2006" y="184"/>
                    </a:lnTo>
                    <a:lnTo>
                      <a:pt x="2012" y="194"/>
                    </a:lnTo>
                    <a:lnTo>
                      <a:pt x="2014" y="204"/>
                    </a:lnTo>
                    <a:lnTo>
                      <a:pt x="2016" y="216"/>
                    </a:lnTo>
                    <a:lnTo>
                      <a:pt x="2016" y="216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华文中宋" panose="02010600040101010101" pitchFamily="2" charset="-122"/>
                </a:endParaRPr>
              </a:p>
            </p:txBody>
          </p:sp>
          <p:sp>
            <p:nvSpPr>
              <p:cNvPr id="81" name="Freeform 107"/>
              <p:cNvSpPr>
                <a:spLocks/>
              </p:cNvSpPr>
              <p:nvPr/>
            </p:nvSpPr>
            <p:spPr bwMode="auto">
              <a:xfrm>
                <a:off x="2016" y="3024"/>
                <a:ext cx="1728" cy="432"/>
              </a:xfrm>
              <a:custGeom>
                <a:avLst/>
                <a:gdLst>
                  <a:gd name="T0" fmla="*/ 1728 w 1728"/>
                  <a:gd name="T1" fmla="*/ 216 h 432"/>
                  <a:gd name="T2" fmla="*/ 1724 w 1728"/>
                  <a:gd name="T3" fmla="*/ 238 h 432"/>
                  <a:gd name="T4" fmla="*/ 1710 w 1728"/>
                  <a:gd name="T5" fmla="*/ 260 h 432"/>
                  <a:gd name="T6" fmla="*/ 1690 w 1728"/>
                  <a:gd name="T7" fmla="*/ 280 h 432"/>
                  <a:gd name="T8" fmla="*/ 1660 w 1728"/>
                  <a:gd name="T9" fmla="*/ 300 h 432"/>
                  <a:gd name="T10" fmla="*/ 1580 w 1728"/>
                  <a:gd name="T11" fmla="*/ 336 h 432"/>
                  <a:gd name="T12" fmla="*/ 1474 w 1728"/>
                  <a:gd name="T13" fmla="*/ 368 h 432"/>
                  <a:gd name="T14" fmla="*/ 1348 w 1728"/>
                  <a:gd name="T15" fmla="*/ 396 h 432"/>
                  <a:gd name="T16" fmla="*/ 1200 w 1728"/>
                  <a:gd name="T17" fmla="*/ 416 h 432"/>
                  <a:gd name="T18" fmla="*/ 1038 w 1728"/>
                  <a:gd name="T19" fmla="*/ 428 h 432"/>
                  <a:gd name="T20" fmla="*/ 864 w 1728"/>
                  <a:gd name="T21" fmla="*/ 432 h 432"/>
                  <a:gd name="T22" fmla="*/ 776 w 1728"/>
                  <a:gd name="T23" fmla="*/ 430 h 432"/>
                  <a:gd name="T24" fmla="*/ 608 w 1728"/>
                  <a:gd name="T25" fmla="*/ 422 h 432"/>
                  <a:gd name="T26" fmla="*/ 452 w 1728"/>
                  <a:gd name="T27" fmla="*/ 406 h 432"/>
                  <a:gd name="T28" fmla="*/ 314 w 1728"/>
                  <a:gd name="T29" fmla="*/ 382 h 432"/>
                  <a:gd name="T30" fmla="*/ 198 w 1728"/>
                  <a:gd name="T31" fmla="*/ 354 h 432"/>
                  <a:gd name="T32" fmla="*/ 104 w 1728"/>
                  <a:gd name="T33" fmla="*/ 318 h 432"/>
                  <a:gd name="T34" fmla="*/ 52 w 1728"/>
                  <a:gd name="T35" fmla="*/ 290 h 432"/>
                  <a:gd name="T36" fmla="*/ 28 w 1728"/>
                  <a:gd name="T37" fmla="*/ 270 h 432"/>
                  <a:gd name="T38" fmla="*/ 10 w 1728"/>
                  <a:gd name="T39" fmla="*/ 248 h 432"/>
                  <a:gd name="T40" fmla="*/ 2 w 1728"/>
                  <a:gd name="T41" fmla="*/ 228 h 432"/>
                  <a:gd name="T42" fmla="*/ 0 w 1728"/>
                  <a:gd name="T43" fmla="*/ 216 h 432"/>
                  <a:gd name="T44" fmla="*/ 4 w 1728"/>
                  <a:gd name="T45" fmla="*/ 194 h 432"/>
                  <a:gd name="T46" fmla="*/ 18 w 1728"/>
                  <a:gd name="T47" fmla="*/ 172 h 432"/>
                  <a:gd name="T48" fmla="*/ 38 w 1728"/>
                  <a:gd name="T49" fmla="*/ 152 h 432"/>
                  <a:gd name="T50" fmla="*/ 68 w 1728"/>
                  <a:gd name="T51" fmla="*/ 132 h 432"/>
                  <a:gd name="T52" fmla="*/ 148 w 1728"/>
                  <a:gd name="T53" fmla="*/ 96 h 432"/>
                  <a:gd name="T54" fmla="*/ 254 w 1728"/>
                  <a:gd name="T55" fmla="*/ 64 h 432"/>
                  <a:gd name="T56" fmla="*/ 380 w 1728"/>
                  <a:gd name="T57" fmla="*/ 36 h 432"/>
                  <a:gd name="T58" fmla="*/ 528 w 1728"/>
                  <a:gd name="T59" fmla="*/ 16 h 432"/>
                  <a:gd name="T60" fmla="*/ 690 w 1728"/>
                  <a:gd name="T61" fmla="*/ 4 h 432"/>
                  <a:gd name="T62" fmla="*/ 864 w 1728"/>
                  <a:gd name="T63" fmla="*/ 0 h 432"/>
                  <a:gd name="T64" fmla="*/ 952 w 1728"/>
                  <a:gd name="T65" fmla="*/ 2 h 432"/>
                  <a:gd name="T66" fmla="*/ 1120 w 1728"/>
                  <a:gd name="T67" fmla="*/ 10 h 432"/>
                  <a:gd name="T68" fmla="*/ 1276 w 1728"/>
                  <a:gd name="T69" fmla="*/ 26 h 432"/>
                  <a:gd name="T70" fmla="*/ 1414 w 1728"/>
                  <a:gd name="T71" fmla="*/ 50 h 432"/>
                  <a:gd name="T72" fmla="*/ 1530 w 1728"/>
                  <a:gd name="T73" fmla="*/ 78 h 432"/>
                  <a:gd name="T74" fmla="*/ 1624 w 1728"/>
                  <a:gd name="T75" fmla="*/ 114 h 432"/>
                  <a:gd name="T76" fmla="*/ 1676 w 1728"/>
                  <a:gd name="T77" fmla="*/ 142 h 432"/>
                  <a:gd name="T78" fmla="*/ 1700 w 1728"/>
                  <a:gd name="T79" fmla="*/ 162 h 432"/>
                  <a:gd name="T80" fmla="*/ 1718 w 1728"/>
                  <a:gd name="T81" fmla="*/ 184 h 432"/>
                  <a:gd name="T82" fmla="*/ 1726 w 1728"/>
                  <a:gd name="T83" fmla="*/ 204 h 432"/>
                  <a:gd name="T84" fmla="*/ 1728 w 1728"/>
                  <a:gd name="T85" fmla="*/ 216 h 4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728"/>
                  <a:gd name="T130" fmla="*/ 0 h 432"/>
                  <a:gd name="T131" fmla="*/ 1728 w 1728"/>
                  <a:gd name="T132" fmla="*/ 432 h 4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728" h="432">
                    <a:moveTo>
                      <a:pt x="1728" y="216"/>
                    </a:moveTo>
                    <a:lnTo>
                      <a:pt x="1728" y="216"/>
                    </a:lnTo>
                    <a:lnTo>
                      <a:pt x="1726" y="228"/>
                    </a:lnTo>
                    <a:lnTo>
                      <a:pt x="1724" y="238"/>
                    </a:lnTo>
                    <a:lnTo>
                      <a:pt x="1718" y="248"/>
                    </a:lnTo>
                    <a:lnTo>
                      <a:pt x="1710" y="260"/>
                    </a:lnTo>
                    <a:lnTo>
                      <a:pt x="1700" y="270"/>
                    </a:lnTo>
                    <a:lnTo>
                      <a:pt x="1690" y="280"/>
                    </a:lnTo>
                    <a:lnTo>
                      <a:pt x="1676" y="290"/>
                    </a:lnTo>
                    <a:lnTo>
                      <a:pt x="1660" y="300"/>
                    </a:lnTo>
                    <a:lnTo>
                      <a:pt x="1624" y="318"/>
                    </a:lnTo>
                    <a:lnTo>
                      <a:pt x="1580" y="336"/>
                    </a:lnTo>
                    <a:lnTo>
                      <a:pt x="1530" y="354"/>
                    </a:lnTo>
                    <a:lnTo>
                      <a:pt x="1474" y="368"/>
                    </a:lnTo>
                    <a:lnTo>
                      <a:pt x="1414" y="382"/>
                    </a:lnTo>
                    <a:lnTo>
                      <a:pt x="1348" y="396"/>
                    </a:lnTo>
                    <a:lnTo>
                      <a:pt x="1276" y="406"/>
                    </a:lnTo>
                    <a:lnTo>
                      <a:pt x="1200" y="416"/>
                    </a:lnTo>
                    <a:lnTo>
                      <a:pt x="1120" y="422"/>
                    </a:lnTo>
                    <a:lnTo>
                      <a:pt x="1038" y="428"/>
                    </a:lnTo>
                    <a:lnTo>
                      <a:pt x="952" y="430"/>
                    </a:lnTo>
                    <a:lnTo>
                      <a:pt x="864" y="432"/>
                    </a:lnTo>
                    <a:lnTo>
                      <a:pt x="776" y="430"/>
                    </a:lnTo>
                    <a:lnTo>
                      <a:pt x="690" y="428"/>
                    </a:lnTo>
                    <a:lnTo>
                      <a:pt x="608" y="422"/>
                    </a:lnTo>
                    <a:lnTo>
                      <a:pt x="528" y="416"/>
                    </a:lnTo>
                    <a:lnTo>
                      <a:pt x="452" y="406"/>
                    </a:lnTo>
                    <a:lnTo>
                      <a:pt x="380" y="396"/>
                    </a:lnTo>
                    <a:lnTo>
                      <a:pt x="314" y="382"/>
                    </a:lnTo>
                    <a:lnTo>
                      <a:pt x="254" y="368"/>
                    </a:lnTo>
                    <a:lnTo>
                      <a:pt x="198" y="354"/>
                    </a:lnTo>
                    <a:lnTo>
                      <a:pt x="148" y="336"/>
                    </a:lnTo>
                    <a:lnTo>
                      <a:pt x="104" y="318"/>
                    </a:lnTo>
                    <a:lnTo>
                      <a:pt x="68" y="300"/>
                    </a:lnTo>
                    <a:lnTo>
                      <a:pt x="52" y="290"/>
                    </a:lnTo>
                    <a:lnTo>
                      <a:pt x="38" y="280"/>
                    </a:lnTo>
                    <a:lnTo>
                      <a:pt x="28" y="270"/>
                    </a:lnTo>
                    <a:lnTo>
                      <a:pt x="18" y="260"/>
                    </a:lnTo>
                    <a:lnTo>
                      <a:pt x="10" y="248"/>
                    </a:lnTo>
                    <a:lnTo>
                      <a:pt x="4" y="238"/>
                    </a:lnTo>
                    <a:lnTo>
                      <a:pt x="2" y="228"/>
                    </a:lnTo>
                    <a:lnTo>
                      <a:pt x="0" y="216"/>
                    </a:lnTo>
                    <a:lnTo>
                      <a:pt x="2" y="204"/>
                    </a:lnTo>
                    <a:lnTo>
                      <a:pt x="4" y="194"/>
                    </a:lnTo>
                    <a:lnTo>
                      <a:pt x="10" y="184"/>
                    </a:lnTo>
                    <a:lnTo>
                      <a:pt x="18" y="172"/>
                    </a:lnTo>
                    <a:lnTo>
                      <a:pt x="28" y="162"/>
                    </a:lnTo>
                    <a:lnTo>
                      <a:pt x="38" y="152"/>
                    </a:lnTo>
                    <a:lnTo>
                      <a:pt x="52" y="142"/>
                    </a:lnTo>
                    <a:lnTo>
                      <a:pt x="68" y="132"/>
                    </a:lnTo>
                    <a:lnTo>
                      <a:pt x="104" y="114"/>
                    </a:lnTo>
                    <a:lnTo>
                      <a:pt x="148" y="96"/>
                    </a:lnTo>
                    <a:lnTo>
                      <a:pt x="198" y="78"/>
                    </a:lnTo>
                    <a:lnTo>
                      <a:pt x="254" y="64"/>
                    </a:lnTo>
                    <a:lnTo>
                      <a:pt x="314" y="50"/>
                    </a:lnTo>
                    <a:lnTo>
                      <a:pt x="380" y="36"/>
                    </a:lnTo>
                    <a:lnTo>
                      <a:pt x="452" y="26"/>
                    </a:lnTo>
                    <a:lnTo>
                      <a:pt x="528" y="16"/>
                    </a:lnTo>
                    <a:lnTo>
                      <a:pt x="608" y="10"/>
                    </a:lnTo>
                    <a:lnTo>
                      <a:pt x="690" y="4"/>
                    </a:lnTo>
                    <a:lnTo>
                      <a:pt x="776" y="2"/>
                    </a:lnTo>
                    <a:lnTo>
                      <a:pt x="864" y="0"/>
                    </a:lnTo>
                    <a:lnTo>
                      <a:pt x="952" y="2"/>
                    </a:lnTo>
                    <a:lnTo>
                      <a:pt x="1038" y="4"/>
                    </a:lnTo>
                    <a:lnTo>
                      <a:pt x="1120" y="10"/>
                    </a:lnTo>
                    <a:lnTo>
                      <a:pt x="1200" y="16"/>
                    </a:lnTo>
                    <a:lnTo>
                      <a:pt x="1276" y="26"/>
                    </a:lnTo>
                    <a:lnTo>
                      <a:pt x="1348" y="36"/>
                    </a:lnTo>
                    <a:lnTo>
                      <a:pt x="1414" y="50"/>
                    </a:lnTo>
                    <a:lnTo>
                      <a:pt x="1474" y="64"/>
                    </a:lnTo>
                    <a:lnTo>
                      <a:pt x="1530" y="78"/>
                    </a:lnTo>
                    <a:lnTo>
                      <a:pt x="1580" y="96"/>
                    </a:lnTo>
                    <a:lnTo>
                      <a:pt x="1624" y="114"/>
                    </a:lnTo>
                    <a:lnTo>
                      <a:pt x="1660" y="132"/>
                    </a:lnTo>
                    <a:lnTo>
                      <a:pt x="1676" y="142"/>
                    </a:lnTo>
                    <a:lnTo>
                      <a:pt x="1690" y="152"/>
                    </a:lnTo>
                    <a:lnTo>
                      <a:pt x="1700" y="162"/>
                    </a:lnTo>
                    <a:lnTo>
                      <a:pt x="1710" y="172"/>
                    </a:lnTo>
                    <a:lnTo>
                      <a:pt x="1718" y="184"/>
                    </a:lnTo>
                    <a:lnTo>
                      <a:pt x="1724" y="194"/>
                    </a:lnTo>
                    <a:lnTo>
                      <a:pt x="1726" y="204"/>
                    </a:lnTo>
                    <a:lnTo>
                      <a:pt x="1728" y="2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70" name="Oval 108"/>
            <p:cNvSpPr>
              <a:spLocks noChangeArrowheads="1"/>
            </p:cNvSpPr>
            <p:nvPr/>
          </p:nvSpPr>
          <p:spPr bwMode="auto">
            <a:xfrm>
              <a:off x="933450" y="3629025"/>
              <a:ext cx="3314700" cy="1076325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solidFill>
                  <a:schemeClr val="tx1"/>
                </a:solidFill>
                <a:latin typeface="华文中宋" panose="02010600040101010101" pitchFamily="2" charset="-122"/>
              </a:endParaRPr>
            </a:p>
          </p:txBody>
        </p:sp>
        <p:grpSp>
          <p:nvGrpSpPr>
            <p:cNvPr id="71" name="Group 109"/>
            <p:cNvGrpSpPr>
              <a:grpSpLocks/>
            </p:cNvGrpSpPr>
            <p:nvPr/>
          </p:nvGrpSpPr>
          <p:grpSpPr bwMode="auto">
            <a:xfrm>
              <a:off x="1366838" y="2852738"/>
              <a:ext cx="2484437" cy="1373187"/>
              <a:chOff x="2016" y="1944"/>
              <a:chExt cx="1728" cy="936"/>
            </a:xfrm>
          </p:grpSpPr>
          <p:sp>
            <p:nvSpPr>
              <p:cNvPr id="78" name="Freeform 110"/>
              <p:cNvSpPr>
                <a:spLocks/>
              </p:cNvSpPr>
              <p:nvPr/>
            </p:nvSpPr>
            <p:spPr bwMode="auto">
              <a:xfrm>
                <a:off x="2016" y="1944"/>
                <a:ext cx="1728" cy="936"/>
              </a:xfrm>
              <a:custGeom>
                <a:avLst/>
                <a:gdLst/>
                <a:ahLst/>
                <a:cxnLst>
                  <a:cxn ang="0">
                    <a:pos x="1728" y="720"/>
                  </a:cxn>
                  <a:cxn ang="0">
                    <a:pos x="1726" y="732"/>
                  </a:cxn>
                  <a:cxn ang="0">
                    <a:pos x="1718" y="752"/>
                  </a:cxn>
                  <a:cxn ang="0">
                    <a:pos x="1700" y="774"/>
                  </a:cxn>
                  <a:cxn ang="0">
                    <a:pos x="1676" y="794"/>
                  </a:cxn>
                  <a:cxn ang="0">
                    <a:pos x="1624" y="822"/>
                  </a:cxn>
                  <a:cxn ang="0">
                    <a:pos x="1530" y="858"/>
                  </a:cxn>
                  <a:cxn ang="0">
                    <a:pos x="1414" y="886"/>
                  </a:cxn>
                  <a:cxn ang="0">
                    <a:pos x="1276" y="910"/>
                  </a:cxn>
                  <a:cxn ang="0">
                    <a:pos x="1120" y="926"/>
                  </a:cxn>
                  <a:cxn ang="0">
                    <a:pos x="952" y="934"/>
                  </a:cxn>
                  <a:cxn ang="0">
                    <a:pos x="864" y="936"/>
                  </a:cxn>
                  <a:cxn ang="0">
                    <a:pos x="690" y="932"/>
                  </a:cxn>
                  <a:cxn ang="0">
                    <a:pos x="528" y="920"/>
                  </a:cxn>
                  <a:cxn ang="0">
                    <a:pos x="380" y="900"/>
                  </a:cxn>
                  <a:cxn ang="0">
                    <a:pos x="254" y="872"/>
                  </a:cxn>
                  <a:cxn ang="0">
                    <a:pos x="148" y="840"/>
                  </a:cxn>
                  <a:cxn ang="0">
                    <a:pos x="68" y="804"/>
                  </a:cxn>
                  <a:cxn ang="0">
                    <a:pos x="38" y="784"/>
                  </a:cxn>
                  <a:cxn ang="0">
                    <a:pos x="18" y="764"/>
                  </a:cxn>
                  <a:cxn ang="0">
                    <a:pos x="4" y="742"/>
                  </a:cxn>
                  <a:cxn ang="0">
                    <a:pos x="0" y="720"/>
                  </a:cxn>
                  <a:cxn ang="0">
                    <a:pos x="288" y="144"/>
                  </a:cxn>
                  <a:cxn ang="0">
                    <a:pos x="290" y="130"/>
                  </a:cxn>
                  <a:cxn ang="0">
                    <a:pos x="300" y="114"/>
                  </a:cxn>
                  <a:cxn ang="0">
                    <a:pos x="334" y="88"/>
                  </a:cxn>
                  <a:cxn ang="0">
                    <a:pos x="386" y="64"/>
                  </a:cxn>
                  <a:cxn ang="0">
                    <a:pos x="456" y="42"/>
                  </a:cxn>
                  <a:cxn ang="0">
                    <a:pos x="542" y="24"/>
                  </a:cxn>
                  <a:cxn ang="0">
                    <a:pos x="640" y="12"/>
                  </a:cxn>
                  <a:cxn ang="0">
                    <a:pos x="748" y="2"/>
                  </a:cxn>
                  <a:cxn ang="0">
                    <a:pos x="864" y="0"/>
                  </a:cxn>
                  <a:cxn ang="0">
                    <a:pos x="922" y="0"/>
                  </a:cxn>
                  <a:cxn ang="0">
                    <a:pos x="1036" y="6"/>
                  </a:cxn>
                  <a:cxn ang="0">
                    <a:pos x="1138" y="18"/>
                  </a:cxn>
                  <a:cxn ang="0">
                    <a:pos x="1230" y="32"/>
                  </a:cxn>
                  <a:cxn ang="0">
                    <a:pos x="1308" y="52"/>
                  </a:cxn>
                  <a:cxn ang="0">
                    <a:pos x="1370" y="76"/>
                  </a:cxn>
                  <a:cxn ang="0">
                    <a:pos x="1414" y="102"/>
                  </a:cxn>
                  <a:cxn ang="0">
                    <a:pos x="1434" y="122"/>
                  </a:cxn>
                  <a:cxn ang="0">
                    <a:pos x="1440" y="136"/>
                  </a:cxn>
                  <a:cxn ang="0">
                    <a:pos x="1440" y="144"/>
                  </a:cxn>
                </a:cxnLst>
                <a:rect l="0" t="0" r="r" b="b"/>
                <a:pathLst>
                  <a:path w="1728" h="936">
                    <a:moveTo>
                      <a:pt x="1440" y="144"/>
                    </a:moveTo>
                    <a:lnTo>
                      <a:pt x="1728" y="720"/>
                    </a:lnTo>
                    <a:lnTo>
                      <a:pt x="1728" y="720"/>
                    </a:lnTo>
                    <a:lnTo>
                      <a:pt x="1726" y="732"/>
                    </a:lnTo>
                    <a:lnTo>
                      <a:pt x="1724" y="742"/>
                    </a:lnTo>
                    <a:lnTo>
                      <a:pt x="1718" y="752"/>
                    </a:lnTo>
                    <a:lnTo>
                      <a:pt x="1710" y="764"/>
                    </a:lnTo>
                    <a:lnTo>
                      <a:pt x="1700" y="774"/>
                    </a:lnTo>
                    <a:lnTo>
                      <a:pt x="1690" y="784"/>
                    </a:lnTo>
                    <a:lnTo>
                      <a:pt x="1676" y="794"/>
                    </a:lnTo>
                    <a:lnTo>
                      <a:pt x="1660" y="804"/>
                    </a:lnTo>
                    <a:lnTo>
                      <a:pt x="1624" y="822"/>
                    </a:lnTo>
                    <a:lnTo>
                      <a:pt x="1580" y="840"/>
                    </a:lnTo>
                    <a:lnTo>
                      <a:pt x="1530" y="858"/>
                    </a:lnTo>
                    <a:lnTo>
                      <a:pt x="1474" y="872"/>
                    </a:lnTo>
                    <a:lnTo>
                      <a:pt x="1414" y="886"/>
                    </a:lnTo>
                    <a:lnTo>
                      <a:pt x="1348" y="900"/>
                    </a:lnTo>
                    <a:lnTo>
                      <a:pt x="1276" y="910"/>
                    </a:lnTo>
                    <a:lnTo>
                      <a:pt x="1200" y="920"/>
                    </a:lnTo>
                    <a:lnTo>
                      <a:pt x="1120" y="926"/>
                    </a:lnTo>
                    <a:lnTo>
                      <a:pt x="1038" y="932"/>
                    </a:lnTo>
                    <a:lnTo>
                      <a:pt x="952" y="934"/>
                    </a:lnTo>
                    <a:lnTo>
                      <a:pt x="864" y="936"/>
                    </a:lnTo>
                    <a:lnTo>
                      <a:pt x="864" y="936"/>
                    </a:lnTo>
                    <a:lnTo>
                      <a:pt x="776" y="934"/>
                    </a:lnTo>
                    <a:lnTo>
                      <a:pt x="690" y="932"/>
                    </a:lnTo>
                    <a:lnTo>
                      <a:pt x="608" y="926"/>
                    </a:lnTo>
                    <a:lnTo>
                      <a:pt x="528" y="920"/>
                    </a:lnTo>
                    <a:lnTo>
                      <a:pt x="452" y="910"/>
                    </a:lnTo>
                    <a:lnTo>
                      <a:pt x="380" y="900"/>
                    </a:lnTo>
                    <a:lnTo>
                      <a:pt x="314" y="886"/>
                    </a:lnTo>
                    <a:lnTo>
                      <a:pt x="254" y="872"/>
                    </a:lnTo>
                    <a:lnTo>
                      <a:pt x="198" y="858"/>
                    </a:lnTo>
                    <a:lnTo>
                      <a:pt x="148" y="840"/>
                    </a:lnTo>
                    <a:lnTo>
                      <a:pt x="104" y="822"/>
                    </a:lnTo>
                    <a:lnTo>
                      <a:pt x="68" y="804"/>
                    </a:lnTo>
                    <a:lnTo>
                      <a:pt x="52" y="794"/>
                    </a:lnTo>
                    <a:lnTo>
                      <a:pt x="38" y="784"/>
                    </a:lnTo>
                    <a:lnTo>
                      <a:pt x="28" y="774"/>
                    </a:lnTo>
                    <a:lnTo>
                      <a:pt x="18" y="764"/>
                    </a:lnTo>
                    <a:lnTo>
                      <a:pt x="10" y="752"/>
                    </a:lnTo>
                    <a:lnTo>
                      <a:pt x="4" y="742"/>
                    </a:lnTo>
                    <a:lnTo>
                      <a:pt x="2" y="732"/>
                    </a:lnTo>
                    <a:lnTo>
                      <a:pt x="0" y="720"/>
                    </a:lnTo>
                    <a:lnTo>
                      <a:pt x="288" y="144"/>
                    </a:lnTo>
                    <a:lnTo>
                      <a:pt x="288" y="144"/>
                    </a:lnTo>
                    <a:lnTo>
                      <a:pt x="288" y="136"/>
                    </a:lnTo>
                    <a:lnTo>
                      <a:pt x="290" y="130"/>
                    </a:lnTo>
                    <a:lnTo>
                      <a:pt x="294" y="122"/>
                    </a:lnTo>
                    <a:lnTo>
                      <a:pt x="300" y="114"/>
                    </a:lnTo>
                    <a:lnTo>
                      <a:pt x="314" y="102"/>
                    </a:lnTo>
                    <a:lnTo>
                      <a:pt x="334" y="88"/>
                    </a:lnTo>
                    <a:lnTo>
                      <a:pt x="358" y="76"/>
                    </a:lnTo>
                    <a:lnTo>
                      <a:pt x="386" y="64"/>
                    </a:lnTo>
                    <a:lnTo>
                      <a:pt x="420" y="52"/>
                    </a:lnTo>
                    <a:lnTo>
                      <a:pt x="456" y="42"/>
                    </a:lnTo>
                    <a:lnTo>
                      <a:pt x="498" y="32"/>
                    </a:lnTo>
                    <a:lnTo>
                      <a:pt x="542" y="24"/>
                    </a:lnTo>
                    <a:lnTo>
                      <a:pt x="590" y="18"/>
                    </a:lnTo>
                    <a:lnTo>
                      <a:pt x="640" y="12"/>
                    </a:lnTo>
                    <a:lnTo>
                      <a:pt x="692" y="6"/>
                    </a:lnTo>
                    <a:lnTo>
                      <a:pt x="748" y="2"/>
                    </a:lnTo>
                    <a:lnTo>
                      <a:pt x="806" y="0"/>
                    </a:lnTo>
                    <a:lnTo>
                      <a:pt x="864" y="0"/>
                    </a:lnTo>
                    <a:lnTo>
                      <a:pt x="864" y="0"/>
                    </a:lnTo>
                    <a:lnTo>
                      <a:pt x="922" y="0"/>
                    </a:lnTo>
                    <a:lnTo>
                      <a:pt x="980" y="2"/>
                    </a:lnTo>
                    <a:lnTo>
                      <a:pt x="1036" y="6"/>
                    </a:lnTo>
                    <a:lnTo>
                      <a:pt x="1088" y="12"/>
                    </a:lnTo>
                    <a:lnTo>
                      <a:pt x="1138" y="18"/>
                    </a:lnTo>
                    <a:lnTo>
                      <a:pt x="1186" y="24"/>
                    </a:lnTo>
                    <a:lnTo>
                      <a:pt x="1230" y="32"/>
                    </a:lnTo>
                    <a:lnTo>
                      <a:pt x="1272" y="42"/>
                    </a:lnTo>
                    <a:lnTo>
                      <a:pt x="1308" y="52"/>
                    </a:lnTo>
                    <a:lnTo>
                      <a:pt x="1342" y="64"/>
                    </a:lnTo>
                    <a:lnTo>
                      <a:pt x="1370" y="76"/>
                    </a:lnTo>
                    <a:lnTo>
                      <a:pt x="1394" y="88"/>
                    </a:lnTo>
                    <a:lnTo>
                      <a:pt x="1414" y="102"/>
                    </a:lnTo>
                    <a:lnTo>
                      <a:pt x="1428" y="114"/>
                    </a:lnTo>
                    <a:lnTo>
                      <a:pt x="1434" y="122"/>
                    </a:lnTo>
                    <a:lnTo>
                      <a:pt x="1438" y="130"/>
                    </a:lnTo>
                    <a:lnTo>
                      <a:pt x="1440" y="136"/>
                    </a:lnTo>
                    <a:lnTo>
                      <a:pt x="1440" y="144"/>
                    </a:lnTo>
                    <a:lnTo>
                      <a:pt x="1440" y="144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华文中宋" panose="02010600040101010101" pitchFamily="2" charset="-122"/>
                </a:endParaRPr>
              </a:p>
            </p:txBody>
          </p:sp>
          <p:sp>
            <p:nvSpPr>
              <p:cNvPr id="79" name="Freeform 111"/>
              <p:cNvSpPr>
                <a:spLocks/>
              </p:cNvSpPr>
              <p:nvPr/>
            </p:nvSpPr>
            <p:spPr bwMode="auto">
              <a:xfrm>
                <a:off x="2304" y="1944"/>
                <a:ext cx="1152" cy="288"/>
              </a:xfrm>
              <a:custGeom>
                <a:avLst/>
                <a:gdLst>
                  <a:gd name="T0" fmla="*/ 1152 w 1152"/>
                  <a:gd name="T1" fmla="*/ 144 h 288"/>
                  <a:gd name="T2" fmla="*/ 1150 w 1152"/>
                  <a:gd name="T3" fmla="*/ 158 h 288"/>
                  <a:gd name="T4" fmla="*/ 1140 w 1152"/>
                  <a:gd name="T5" fmla="*/ 174 h 288"/>
                  <a:gd name="T6" fmla="*/ 1106 w 1152"/>
                  <a:gd name="T7" fmla="*/ 200 h 288"/>
                  <a:gd name="T8" fmla="*/ 1054 w 1152"/>
                  <a:gd name="T9" fmla="*/ 224 h 288"/>
                  <a:gd name="T10" fmla="*/ 984 w 1152"/>
                  <a:gd name="T11" fmla="*/ 246 h 288"/>
                  <a:gd name="T12" fmla="*/ 898 w 1152"/>
                  <a:gd name="T13" fmla="*/ 264 h 288"/>
                  <a:gd name="T14" fmla="*/ 800 w 1152"/>
                  <a:gd name="T15" fmla="*/ 276 h 288"/>
                  <a:gd name="T16" fmla="*/ 692 w 1152"/>
                  <a:gd name="T17" fmla="*/ 286 h 288"/>
                  <a:gd name="T18" fmla="*/ 576 w 1152"/>
                  <a:gd name="T19" fmla="*/ 288 h 288"/>
                  <a:gd name="T20" fmla="*/ 518 w 1152"/>
                  <a:gd name="T21" fmla="*/ 288 h 288"/>
                  <a:gd name="T22" fmla="*/ 404 w 1152"/>
                  <a:gd name="T23" fmla="*/ 282 h 288"/>
                  <a:gd name="T24" fmla="*/ 302 w 1152"/>
                  <a:gd name="T25" fmla="*/ 270 h 288"/>
                  <a:gd name="T26" fmla="*/ 210 w 1152"/>
                  <a:gd name="T27" fmla="*/ 256 h 288"/>
                  <a:gd name="T28" fmla="*/ 132 w 1152"/>
                  <a:gd name="T29" fmla="*/ 236 h 288"/>
                  <a:gd name="T30" fmla="*/ 70 w 1152"/>
                  <a:gd name="T31" fmla="*/ 212 h 288"/>
                  <a:gd name="T32" fmla="*/ 26 w 1152"/>
                  <a:gd name="T33" fmla="*/ 186 h 288"/>
                  <a:gd name="T34" fmla="*/ 6 w 1152"/>
                  <a:gd name="T35" fmla="*/ 166 h 288"/>
                  <a:gd name="T36" fmla="*/ 0 w 1152"/>
                  <a:gd name="T37" fmla="*/ 152 h 288"/>
                  <a:gd name="T38" fmla="*/ 0 w 1152"/>
                  <a:gd name="T39" fmla="*/ 144 h 288"/>
                  <a:gd name="T40" fmla="*/ 2 w 1152"/>
                  <a:gd name="T41" fmla="*/ 130 h 288"/>
                  <a:gd name="T42" fmla="*/ 12 w 1152"/>
                  <a:gd name="T43" fmla="*/ 114 h 288"/>
                  <a:gd name="T44" fmla="*/ 46 w 1152"/>
                  <a:gd name="T45" fmla="*/ 88 h 288"/>
                  <a:gd name="T46" fmla="*/ 98 w 1152"/>
                  <a:gd name="T47" fmla="*/ 64 h 288"/>
                  <a:gd name="T48" fmla="*/ 168 w 1152"/>
                  <a:gd name="T49" fmla="*/ 42 h 288"/>
                  <a:gd name="T50" fmla="*/ 254 w 1152"/>
                  <a:gd name="T51" fmla="*/ 24 h 288"/>
                  <a:gd name="T52" fmla="*/ 352 w 1152"/>
                  <a:gd name="T53" fmla="*/ 12 h 288"/>
                  <a:gd name="T54" fmla="*/ 460 w 1152"/>
                  <a:gd name="T55" fmla="*/ 2 h 288"/>
                  <a:gd name="T56" fmla="*/ 576 w 1152"/>
                  <a:gd name="T57" fmla="*/ 0 h 288"/>
                  <a:gd name="T58" fmla="*/ 634 w 1152"/>
                  <a:gd name="T59" fmla="*/ 0 h 288"/>
                  <a:gd name="T60" fmla="*/ 748 w 1152"/>
                  <a:gd name="T61" fmla="*/ 6 h 288"/>
                  <a:gd name="T62" fmla="*/ 850 w 1152"/>
                  <a:gd name="T63" fmla="*/ 18 h 288"/>
                  <a:gd name="T64" fmla="*/ 942 w 1152"/>
                  <a:gd name="T65" fmla="*/ 32 h 288"/>
                  <a:gd name="T66" fmla="*/ 1020 w 1152"/>
                  <a:gd name="T67" fmla="*/ 52 h 288"/>
                  <a:gd name="T68" fmla="*/ 1082 w 1152"/>
                  <a:gd name="T69" fmla="*/ 76 h 288"/>
                  <a:gd name="T70" fmla="*/ 1126 w 1152"/>
                  <a:gd name="T71" fmla="*/ 102 h 288"/>
                  <a:gd name="T72" fmla="*/ 1146 w 1152"/>
                  <a:gd name="T73" fmla="*/ 122 h 288"/>
                  <a:gd name="T74" fmla="*/ 1152 w 1152"/>
                  <a:gd name="T75" fmla="*/ 136 h 288"/>
                  <a:gd name="T76" fmla="*/ 1152 w 1152"/>
                  <a:gd name="T77" fmla="*/ 144 h 28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2"/>
                  <a:gd name="T118" fmla="*/ 0 h 288"/>
                  <a:gd name="T119" fmla="*/ 1152 w 1152"/>
                  <a:gd name="T120" fmla="*/ 288 h 28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2" h="288">
                    <a:moveTo>
                      <a:pt x="1152" y="144"/>
                    </a:moveTo>
                    <a:lnTo>
                      <a:pt x="1152" y="144"/>
                    </a:lnTo>
                    <a:lnTo>
                      <a:pt x="1152" y="152"/>
                    </a:lnTo>
                    <a:lnTo>
                      <a:pt x="1150" y="158"/>
                    </a:lnTo>
                    <a:lnTo>
                      <a:pt x="1146" y="166"/>
                    </a:lnTo>
                    <a:lnTo>
                      <a:pt x="1140" y="174"/>
                    </a:lnTo>
                    <a:lnTo>
                      <a:pt x="1126" y="186"/>
                    </a:lnTo>
                    <a:lnTo>
                      <a:pt x="1106" y="200"/>
                    </a:lnTo>
                    <a:lnTo>
                      <a:pt x="1082" y="212"/>
                    </a:lnTo>
                    <a:lnTo>
                      <a:pt x="1054" y="224"/>
                    </a:lnTo>
                    <a:lnTo>
                      <a:pt x="1020" y="236"/>
                    </a:lnTo>
                    <a:lnTo>
                      <a:pt x="984" y="246"/>
                    </a:lnTo>
                    <a:lnTo>
                      <a:pt x="942" y="256"/>
                    </a:lnTo>
                    <a:lnTo>
                      <a:pt x="898" y="264"/>
                    </a:lnTo>
                    <a:lnTo>
                      <a:pt x="850" y="270"/>
                    </a:lnTo>
                    <a:lnTo>
                      <a:pt x="800" y="276"/>
                    </a:lnTo>
                    <a:lnTo>
                      <a:pt x="748" y="282"/>
                    </a:lnTo>
                    <a:lnTo>
                      <a:pt x="692" y="286"/>
                    </a:lnTo>
                    <a:lnTo>
                      <a:pt x="634" y="288"/>
                    </a:lnTo>
                    <a:lnTo>
                      <a:pt x="576" y="288"/>
                    </a:lnTo>
                    <a:lnTo>
                      <a:pt x="518" y="288"/>
                    </a:lnTo>
                    <a:lnTo>
                      <a:pt x="460" y="286"/>
                    </a:lnTo>
                    <a:lnTo>
                      <a:pt x="404" y="282"/>
                    </a:lnTo>
                    <a:lnTo>
                      <a:pt x="352" y="276"/>
                    </a:lnTo>
                    <a:lnTo>
                      <a:pt x="302" y="270"/>
                    </a:lnTo>
                    <a:lnTo>
                      <a:pt x="254" y="264"/>
                    </a:lnTo>
                    <a:lnTo>
                      <a:pt x="210" y="256"/>
                    </a:lnTo>
                    <a:lnTo>
                      <a:pt x="168" y="246"/>
                    </a:lnTo>
                    <a:lnTo>
                      <a:pt x="132" y="236"/>
                    </a:lnTo>
                    <a:lnTo>
                      <a:pt x="98" y="224"/>
                    </a:lnTo>
                    <a:lnTo>
                      <a:pt x="70" y="212"/>
                    </a:lnTo>
                    <a:lnTo>
                      <a:pt x="46" y="200"/>
                    </a:lnTo>
                    <a:lnTo>
                      <a:pt x="26" y="186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2" y="15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12" y="114"/>
                    </a:lnTo>
                    <a:lnTo>
                      <a:pt x="26" y="102"/>
                    </a:lnTo>
                    <a:lnTo>
                      <a:pt x="46" y="88"/>
                    </a:lnTo>
                    <a:lnTo>
                      <a:pt x="70" y="76"/>
                    </a:lnTo>
                    <a:lnTo>
                      <a:pt x="98" y="64"/>
                    </a:lnTo>
                    <a:lnTo>
                      <a:pt x="132" y="52"/>
                    </a:lnTo>
                    <a:lnTo>
                      <a:pt x="168" y="42"/>
                    </a:lnTo>
                    <a:lnTo>
                      <a:pt x="210" y="32"/>
                    </a:lnTo>
                    <a:lnTo>
                      <a:pt x="254" y="24"/>
                    </a:lnTo>
                    <a:lnTo>
                      <a:pt x="302" y="18"/>
                    </a:lnTo>
                    <a:lnTo>
                      <a:pt x="352" y="12"/>
                    </a:lnTo>
                    <a:lnTo>
                      <a:pt x="404" y="6"/>
                    </a:lnTo>
                    <a:lnTo>
                      <a:pt x="460" y="2"/>
                    </a:lnTo>
                    <a:lnTo>
                      <a:pt x="518" y="0"/>
                    </a:lnTo>
                    <a:lnTo>
                      <a:pt x="576" y="0"/>
                    </a:lnTo>
                    <a:lnTo>
                      <a:pt x="634" y="0"/>
                    </a:lnTo>
                    <a:lnTo>
                      <a:pt x="692" y="2"/>
                    </a:lnTo>
                    <a:lnTo>
                      <a:pt x="748" y="6"/>
                    </a:lnTo>
                    <a:lnTo>
                      <a:pt x="800" y="12"/>
                    </a:lnTo>
                    <a:lnTo>
                      <a:pt x="850" y="18"/>
                    </a:lnTo>
                    <a:lnTo>
                      <a:pt x="898" y="24"/>
                    </a:lnTo>
                    <a:lnTo>
                      <a:pt x="942" y="32"/>
                    </a:lnTo>
                    <a:lnTo>
                      <a:pt x="984" y="42"/>
                    </a:lnTo>
                    <a:lnTo>
                      <a:pt x="1020" y="52"/>
                    </a:lnTo>
                    <a:lnTo>
                      <a:pt x="1054" y="64"/>
                    </a:lnTo>
                    <a:lnTo>
                      <a:pt x="1082" y="76"/>
                    </a:lnTo>
                    <a:lnTo>
                      <a:pt x="1106" y="88"/>
                    </a:lnTo>
                    <a:lnTo>
                      <a:pt x="1126" y="102"/>
                    </a:lnTo>
                    <a:lnTo>
                      <a:pt x="1140" y="114"/>
                    </a:lnTo>
                    <a:lnTo>
                      <a:pt x="1146" y="122"/>
                    </a:lnTo>
                    <a:lnTo>
                      <a:pt x="1150" y="130"/>
                    </a:lnTo>
                    <a:lnTo>
                      <a:pt x="1152" y="136"/>
                    </a:lnTo>
                    <a:lnTo>
                      <a:pt x="1152" y="14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72" name="Oval 112"/>
            <p:cNvSpPr>
              <a:spLocks noChangeArrowheads="1"/>
            </p:cNvSpPr>
            <p:nvPr/>
          </p:nvSpPr>
          <p:spPr bwMode="auto">
            <a:xfrm>
              <a:off x="1473200" y="2632075"/>
              <a:ext cx="2235200" cy="727075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solidFill>
                  <a:schemeClr val="tx1"/>
                </a:solidFill>
                <a:latin typeface="华文中宋" panose="02010600040101010101" pitchFamily="2" charset="-122"/>
              </a:endParaRPr>
            </a:p>
          </p:txBody>
        </p:sp>
        <p:sp>
          <p:nvSpPr>
            <p:cNvPr id="73" name="Freeform 113"/>
            <p:cNvSpPr>
              <a:spLocks/>
            </p:cNvSpPr>
            <p:nvPr/>
          </p:nvSpPr>
          <p:spPr bwMode="auto">
            <a:xfrm>
              <a:off x="1893888" y="1341438"/>
              <a:ext cx="1430337" cy="1657350"/>
            </a:xfrm>
            <a:custGeom>
              <a:avLst/>
              <a:gdLst/>
              <a:ahLst/>
              <a:cxnLst>
                <a:cxn ang="0">
                  <a:pos x="576" y="576"/>
                </a:cxn>
                <a:cxn ang="0">
                  <a:pos x="576" y="576"/>
                </a:cxn>
                <a:cxn ang="0">
                  <a:pos x="574" y="584"/>
                </a:cxn>
                <a:cxn ang="0">
                  <a:pos x="570" y="590"/>
                </a:cxn>
                <a:cxn ang="0">
                  <a:pos x="564" y="598"/>
                </a:cxn>
                <a:cxn ang="0">
                  <a:pos x="554" y="604"/>
                </a:cxn>
                <a:cxn ang="0">
                  <a:pos x="542" y="610"/>
                </a:cxn>
                <a:cxn ang="0">
                  <a:pos x="526" y="616"/>
                </a:cxn>
                <a:cxn ang="0">
                  <a:pos x="492" y="626"/>
                </a:cxn>
                <a:cxn ang="0">
                  <a:pos x="450" y="636"/>
                </a:cxn>
                <a:cxn ang="0">
                  <a:pos x="400" y="642"/>
                </a:cxn>
                <a:cxn ang="0">
                  <a:pos x="346" y="646"/>
                </a:cxn>
                <a:cxn ang="0">
                  <a:pos x="288" y="648"/>
                </a:cxn>
                <a:cxn ang="0">
                  <a:pos x="288" y="648"/>
                </a:cxn>
                <a:cxn ang="0">
                  <a:pos x="230" y="646"/>
                </a:cxn>
                <a:cxn ang="0">
                  <a:pos x="176" y="642"/>
                </a:cxn>
                <a:cxn ang="0">
                  <a:pos x="126" y="636"/>
                </a:cxn>
                <a:cxn ang="0">
                  <a:pos x="84" y="626"/>
                </a:cxn>
                <a:cxn ang="0">
                  <a:pos x="50" y="616"/>
                </a:cxn>
                <a:cxn ang="0">
                  <a:pos x="34" y="610"/>
                </a:cxn>
                <a:cxn ang="0">
                  <a:pos x="22" y="604"/>
                </a:cxn>
                <a:cxn ang="0">
                  <a:pos x="12" y="598"/>
                </a:cxn>
                <a:cxn ang="0">
                  <a:pos x="6" y="590"/>
                </a:cxn>
                <a:cxn ang="0">
                  <a:pos x="2" y="584"/>
                </a:cxn>
                <a:cxn ang="0">
                  <a:pos x="0" y="576"/>
                </a:cxn>
                <a:cxn ang="0">
                  <a:pos x="288" y="0"/>
                </a:cxn>
                <a:cxn ang="0">
                  <a:pos x="576" y="576"/>
                </a:cxn>
              </a:cxnLst>
              <a:rect l="0" t="0" r="r" b="b"/>
              <a:pathLst>
                <a:path w="576" h="648">
                  <a:moveTo>
                    <a:pt x="576" y="576"/>
                  </a:moveTo>
                  <a:lnTo>
                    <a:pt x="576" y="576"/>
                  </a:lnTo>
                  <a:lnTo>
                    <a:pt x="574" y="584"/>
                  </a:lnTo>
                  <a:lnTo>
                    <a:pt x="570" y="590"/>
                  </a:lnTo>
                  <a:lnTo>
                    <a:pt x="564" y="598"/>
                  </a:lnTo>
                  <a:lnTo>
                    <a:pt x="554" y="604"/>
                  </a:lnTo>
                  <a:lnTo>
                    <a:pt x="542" y="610"/>
                  </a:lnTo>
                  <a:lnTo>
                    <a:pt x="526" y="616"/>
                  </a:lnTo>
                  <a:lnTo>
                    <a:pt x="492" y="626"/>
                  </a:lnTo>
                  <a:lnTo>
                    <a:pt x="450" y="636"/>
                  </a:lnTo>
                  <a:lnTo>
                    <a:pt x="400" y="642"/>
                  </a:lnTo>
                  <a:lnTo>
                    <a:pt x="346" y="646"/>
                  </a:lnTo>
                  <a:lnTo>
                    <a:pt x="288" y="648"/>
                  </a:lnTo>
                  <a:lnTo>
                    <a:pt x="288" y="648"/>
                  </a:lnTo>
                  <a:lnTo>
                    <a:pt x="230" y="646"/>
                  </a:lnTo>
                  <a:lnTo>
                    <a:pt x="176" y="642"/>
                  </a:lnTo>
                  <a:lnTo>
                    <a:pt x="126" y="636"/>
                  </a:lnTo>
                  <a:lnTo>
                    <a:pt x="84" y="626"/>
                  </a:lnTo>
                  <a:lnTo>
                    <a:pt x="50" y="616"/>
                  </a:lnTo>
                  <a:lnTo>
                    <a:pt x="34" y="610"/>
                  </a:lnTo>
                  <a:lnTo>
                    <a:pt x="22" y="604"/>
                  </a:lnTo>
                  <a:lnTo>
                    <a:pt x="12" y="598"/>
                  </a:lnTo>
                  <a:lnTo>
                    <a:pt x="6" y="590"/>
                  </a:lnTo>
                  <a:lnTo>
                    <a:pt x="2" y="584"/>
                  </a:lnTo>
                  <a:lnTo>
                    <a:pt x="0" y="576"/>
                  </a:lnTo>
                  <a:lnTo>
                    <a:pt x="288" y="0"/>
                  </a:lnTo>
                  <a:lnTo>
                    <a:pt x="576" y="57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algn="ctr">
              <a:noFill/>
              <a:round/>
              <a:headEnd/>
              <a:tailEnd/>
            </a:ln>
            <a:effectLst>
              <a:outerShdw blurRad="177800" dir="6540000" sx="86000" sy="86000" algn="ctr">
                <a:srgbClr val="000000">
                  <a:alpha val="19000"/>
                </a:srgbClr>
              </a:outerShdw>
            </a:effectLst>
          </p:spPr>
          <p:txBody>
            <a:bodyPr wrap="none" lIns="72000" tIns="0" rIns="7200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b="1" kern="0" dirty="0">
                <a:solidFill>
                  <a:schemeClr val="bg1"/>
                </a:solidFill>
                <a:latin typeface="华文中宋" panose="02010600040101010101" pitchFamily="2" charset="-122"/>
                <a:cs typeface="Times New Roman" pitchFamily="18" charset="0"/>
              </a:endParaRPr>
            </a:p>
          </p:txBody>
        </p:sp>
        <p:sp>
          <p:nvSpPr>
            <p:cNvPr id="74" name="Text Box 114"/>
            <p:cNvSpPr txBox="1">
              <a:spLocks noChangeArrowheads="1"/>
            </p:cNvSpPr>
            <p:nvPr/>
          </p:nvSpPr>
          <p:spPr bwMode="auto">
            <a:xfrm>
              <a:off x="2020091" y="2343391"/>
              <a:ext cx="1141417" cy="55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决策</a:t>
              </a:r>
              <a:endParaRPr lang="ko-KR" altLang="ko-KR" sz="1800" b="1" dirty="0">
                <a:solidFill>
                  <a:srgbClr val="FF0000"/>
                </a:solidFill>
                <a:latin typeface="华文宋体" panose="02010600040101010101" pitchFamily="2" charset="-122"/>
              </a:endParaRPr>
            </a:p>
          </p:txBody>
        </p:sp>
        <p:sp>
          <p:nvSpPr>
            <p:cNvPr id="75" name="Text Box 115"/>
            <p:cNvSpPr txBox="1">
              <a:spLocks noChangeArrowheads="1"/>
            </p:cNvSpPr>
            <p:nvPr/>
          </p:nvSpPr>
          <p:spPr bwMode="auto">
            <a:xfrm>
              <a:off x="1338611" y="3561004"/>
              <a:ext cx="2500244" cy="508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 smtClean="0">
                  <a:solidFill>
                    <a:srgbClr val="7030A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系统业务数据</a:t>
              </a:r>
              <a:endParaRPr lang="ko-KR" altLang="ko-KR" sz="1600" b="1" dirty="0">
                <a:solidFill>
                  <a:srgbClr val="7030A0"/>
                </a:solidFill>
                <a:latin typeface="华文宋体" panose="02010600040101010101" pitchFamily="2" charset="-122"/>
              </a:endParaRPr>
            </a:p>
          </p:txBody>
        </p:sp>
        <p:sp>
          <p:nvSpPr>
            <p:cNvPr id="76" name="Text Box 116"/>
            <p:cNvSpPr txBox="1">
              <a:spLocks noChangeArrowheads="1"/>
            </p:cNvSpPr>
            <p:nvPr/>
          </p:nvSpPr>
          <p:spPr bwMode="auto">
            <a:xfrm>
              <a:off x="747463" y="4751378"/>
              <a:ext cx="3723187" cy="485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500" b="1" dirty="0" smtClean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  <a:cs typeface="Arial Unicode MS" panose="020B0604020202020204" pitchFamily="34" charset="-122"/>
                </a:rPr>
                <a:t>项目协同开发管理平台</a:t>
              </a:r>
              <a:endParaRPr lang="ko-KR" altLang="ko-KR" sz="1500" b="1" dirty="0">
                <a:solidFill>
                  <a:srgbClr val="000000"/>
                </a:solidFill>
                <a:latin typeface="华文宋体" panose="02010600040101010101" pitchFamily="2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7" name="Text Box 119"/>
            <p:cNvSpPr txBox="1">
              <a:spLocks noChangeArrowheads="1"/>
            </p:cNvSpPr>
            <p:nvPr/>
          </p:nvSpPr>
          <p:spPr bwMode="auto">
            <a:xfrm>
              <a:off x="4313768" y="4243719"/>
              <a:ext cx="6055722" cy="110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</a:pPr>
              <a:r>
                <a:rPr lang="en-US" altLang="zh-CN" sz="1400" dirty="0" smtClean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SEM </a:t>
              </a:r>
              <a:r>
                <a:rPr lang="en-US" altLang="zh-CN" sz="1400" dirty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PM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项目协同开发管理平台，车型开发涉及的各部门、人员在平台上开展工作</a:t>
              </a:r>
              <a:endParaRPr lang="zh-CN" altLang="en-US" sz="1400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400" dirty="0">
                <a:solidFill>
                  <a:srgbClr val="000000"/>
                </a:solidFill>
                <a:latin typeface="华文宋体" panose="02010600040101010101" pitchFamily="2" charset="-122"/>
              </a:endParaRPr>
            </a:p>
          </p:txBody>
        </p:sp>
        <p:sp>
          <p:nvSpPr>
            <p:cNvPr id="88" name="Text Box 119"/>
            <p:cNvSpPr txBox="1">
              <a:spLocks noChangeArrowheads="1"/>
            </p:cNvSpPr>
            <p:nvPr/>
          </p:nvSpPr>
          <p:spPr bwMode="auto">
            <a:xfrm>
              <a:off x="4313767" y="3067844"/>
              <a:ext cx="5590585" cy="785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 smtClean="0">
                  <a:solidFill>
                    <a:srgbClr val="7030A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项目、</a:t>
              </a:r>
              <a:r>
                <a:rPr lang="en-US" altLang="zh-CN" sz="1400" dirty="0" smtClean="0">
                  <a:solidFill>
                    <a:srgbClr val="7030A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WBS</a:t>
              </a:r>
              <a:r>
                <a:rPr lang="zh-CN" altLang="en-US" sz="1400" dirty="0" smtClean="0">
                  <a:solidFill>
                    <a:srgbClr val="7030A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排程、交付物、完成情况、投资、损益、问题、风险、出图等等</a:t>
              </a:r>
              <a:endParaRPr lang="ko-KR" altLang="ko-KR" sz="1400" dirty="0">
                <a:solidFill>
                  <a:srgbClr val="7030A0"/>
                </a:solidFill>
                <a:latin typeface="华文宋体" panose="02010600040101010101" pitchFamily="2" charset="-122"/>
              </a:endParaRPr>
            </a:p>
          </p:txBody>
        </p:sp>
        <p:sp>
          <p:nvSpPr>
            <p:cNvPr id="89" name="Text Box 119"/>
            <p:cNvSpPr txBox="1">
              <a:spLocks noChangeArrowheads="1"/>
            </p:cNvSpPr>
            <p:nvPr/>
          </p:nvSpPr>
          <p:spPr bwMode="auto">
            <a:xfrm>
              <a:off x="4361227" y="1838329"/>
              <a:ext cx="5590585" cy="112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</a:pPr>
              <a:r>
                <a:rPr lang="zh-CN" altLang="en-US" sz="1400" dirty="0" smtClean="0">
                  <a:solidFill>
                    <a:srgbClr val="FF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系统相关</a:t>
              </a:r>
              <a:r>
                <a:rPr lang="zh-CN" altLang="en-US" sz="1400" dirty="0">
                  <a:solidFill>
                    <a:srgbClr val="FF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数据</a:t>
              </a:r>
              <a:r>
                <a:rPr lang="zh-CN" altLang="en-US" sz="1400" dirty="0" smtClean="0">
                  <a:solidFill>
                    <a:srgbClr val="FF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的看板、报表、查阅等</a:t>
              </a:r>
              <a:r>
                <a:rPr lang="zh-CN" altLang="en-US" sz="1400" dirty="0">
                  <a:solidFill>
                    <a:srgbClr val="FF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功能，给各级领导决策提供数据支持。</a:t>
              </a:r>
              <a:endParaRPr lang="ko-KR" altLang="ko-KR" sz="1400" dirty="0">
                <a:solidFill>
                  <a:srgbClr val="FF0000"/>
                </a:solidFill>
                <a:latin typeface="华文宋体" panose="02010600040101010101" pitchFamily="2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400" dirty="0">
                <a:solidFill>
                  <a:srgbClr val="FF0000"/>
                </a:solidFill>
                <a:latin typeface="华文宋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608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075" y="0"/>
            <a:ext cx="6699925" cy="514350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6" y="3412030"/>
            <a:ext cx="4997261" cy="1601404"/>
          </a:xfrm>
          <a:prstGeom prst="rect">
            <a:avLst/>
          </a:prstGeom>
          <a:ln>
            <a:solidFill>
              <a:srgbClr val="00CC00"/>
            </a:solidFill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97350" y="151474"/>
            <a:ext cx="2761160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1.2 </a:t>
            </a:r>
            <a:r>
              <a:rPr lang="en-US" altLang="zh-CN" dirty="0"/>
              <a:t>SEM PM</a:t>
            </a:r>
            <a:r>
              <a:rPr lang="zh-CN" altLang="en-US" dirty="0" smtClean="0"/>
              <a:t>系统设计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3949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1489246" y="548157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1489246" y="1751266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2</a:t>
            </a:r>
            <a:endParaRPr lang="en-US" sz="1800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18392" y="52035"/>
            <a:ext cx="7884654" cy="374073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7" y="993060"/>
            <a:ext cx="3143714" cy="559843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/>
              <a:t>1.1 </a:t>
            </a:r>
            <a:r>
              <a:rPr lang="en-US" altLang="zh-CN" sz="1200" dirty="0" smtClean="0"/>
              <a:t>SEM PM</a:t>
            </a:r>
            <a:r>
              <a:rPr lang="zh-CN" altLang="en-US" sz="1200" dirty="0" smtClean="0"/>
              <a:t>系统介绍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en-US" altLang="zh-CN" sz="1200" dirty="0" smtClean="0"/>
              <a:t>1.2 </a:t>
            </a:r>
            <a:r>
              <a:rPr lang="en-US" altLang="zh-CN" sz="1200" dirty="0"/>
              <a:t>SEM PM</a:t>
            </a:r>
            <a:r>
              <a:rPr lang="zh-CN" altLang="en-US" sz="1200" dirty="0" smtClean="0"/>
              <a:t>系统设计</a:t>
            </a:r>
            <a:endParaRPr lang="zh-CN" altLang="en-US" sz="1200" dirty="0"/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6" y="2155376"/>
            <a:ext cx="5040000" cy="807997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/>
              <a:t>2.1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项目任务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复核任务</a:t>
            </a:r>
            <a:endParaRPr lang="en-US" altLang="zh-CN" sz="1200" dirty="0" smtClean="0"/>
          </a:p>
          <a:p>
            <a:pPr>
              <a:lnSpc>
                <a:spcPct val="120000"/>
              </a:lnSpc>
            </a:pPr>
            <a:r>
              <a:rPr lang="en-US" altLang="zh-CN" sz="1200" dirty="0" smtClean="0"/>
              <a:t>2.2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流程任务</a:t>
            </a:r>
            <a:endParaRPr lang="zh-CN" altLang="en-US" sz="1200" dirty="0"/>
          </a:p>
          <a:p>
            <a:pPr>
              <a:lnSpc>
                <a:spcPct val="120000"/>
              </a:lnSpc>
            </a:pPr>
            <a:r>
              <a:rPr lang="en-US" altLang="zh-CN" sz="1200" dirty="0" smtClean="0"/>
              <a:t>2.3 </a:t>
            </a:r>
            <a:r>
              <a:rPr lang="zh-CN" altLang="en-US" sz="1200" dirty="0" smtClean="0"/>
              <a:t>项目管理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项目任务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问题监控</a:t>
            </a:r>
            <a:endParaRPr lang="en-US" altLang="zh-CN" sz="1200" dirty="0" smtClean="0"/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1489245" y="3101808"/>
            <a:ext cx="360000" cy="360000"/>
          </a:xfrm>
        </p:spPr>
        <p:txBody>
          <a:bodyPr>
            <a:normAutofit/>
          </a:bodyPr>
          <a:lstStyle/>
          <a:p>
            <a:r>
              <a:rPr lang="en-US" sz="1800" dirty="0"/>
              <a:t>3</a:t>
            </a:r>
            <a:endParaRPr lang="en-US" sz="1800" dirty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6" y="3102534"/>
            <a:ext cx="5172736" cy="359274"/>
          </a:xfrm>
          <a:noFill/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600" dirty="0"/>
              <a:t>领导查阅</a:t>
            </a:r>
            <a:endParaRPr lang="en-US" altLang="zh-CN" sz="1600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2205525" y="1766027"/>
            <a:ext cx="5490001" cy="360000"/>
          </a:xfrm>
          <a:solidFill>
            <a:srgbClr val="005386"/>
          </a:solidFill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en-US" altLang="zh-CN" sz="1600" dirty="0"/>
              <a:t>PX</a:t>
            </a:r>
            <a:r>
              <a:rPr lang="zh-CN" altLang="en-US" sz="1600" dirty="0"/>
              <a:t>，</a:t>
            </a:r>
            <a:r>
              <a:rPr lang="en-US" altLang="zh-CN" sz="1600" dirty="0"/>
              <a:t>PM</a:t>
            </a:r>
            <a:r>
              <a:rPr lang="zh-CN" altLang="en-US" sz="1600" dirty="0"/>
              <a:t>，部窗口在系统的主要工作：</a:t>
            </a:r>
            <a:r>
              <a:rPr lang="zh-CN" altLang="en-US" sz="1600" dirty="0">
                <a:solidFill>
                  <a:srgbClr val="00CC00"/>
                </a:solidFill>
              </a:rPr>
              <a:t>复核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FF0000"/>
                </a:solidFill>
              </a:rPr>
              <a:t>审批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FF9966"/>
                </a:solidFill>
              </a:rPr>
              <a:t>监控</a:t>
            </a:r>
            <a:endParaRPr lang="en-US" altLang="zh-CN" sz="1600" dirty="0">
              <a:solidFill>
                <a:srgbClr val="FF9966"/>
              </a:solidFill>
            </a:endParaRP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5" y="526260"/>
            <a:ext cx="5172736" cy="359274"/>
          </a:xfrm>
          <a:noFill/>
        </p:spPr>
        <p:txBody>
          <a:bodyPr vert="horz" lIns="288000" tIns="36000" rIns="72000" bIns="36000" rtlCol="0" anchor="ctr">
            <a:normAutofit/>
          </a:bodyPr>
          <a:lstStyle/>
          <a:p>
            <a:r>
              <a:rPr lang="zh-CN" altLang="en-US" sz="1600" dirty="0" smtClean="0"/>
              <a:t>系统介绍</a:t>
            </a:r>
            <a:endParaRPr lang="en-US" altLang="zh-CN" sz="1600" dirty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2205525" y="3467819"/>
            <a:ext cx="3007825" cy="355320"/>
          </a:xfrm>
          <a:noFill/>
        </p:spPr>
        <p:txBody>
          <a:bodyPr vert="horz" lIns="288000" tIns="36000" rIns="72000" bIns="36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/>
              <a:t>3.1 </a:t>
            </a:r>
            <a:r>
              <a:rPr lang="zh-CN" altLang="en-US" sz="1200" dirty="0" smtClean="0"/>
              <a:t>查看项目状况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24289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58138" y="143591"/>
            <a:ext cx="6172200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2.1 </a:t>
            </a:r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项目任务</a:t>
            </a:r>
            <a:r>
              <a:rPr lang="en-US" altLang="zh-CN" dirty="0"/>
              <a:t>-</a:t>
            </a:r>
            <a:r>
              <a:rPr lang="zh-CN" altLang="en-US" dirty="0"/>
              <a:t>复核任务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3858" y="609538"/>
            <a:ext cx="2632333" cy="2329606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70C0"/>
                </a:solidFill>
              </a:rPr>
              <a:t>各级领导复核任务的步骤：</a:t>
            </a:r>
            <a:endParaRPr lang="en-US" altLang="zh-CN" sz="1400" dirty="0" smtClean="0">
              <a:solidFill>
                <a:srgbClr val="0070C0"/>
              </a:solidFill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</a:rPr>
              <a:t>选择待复核的任务</a:t>
            </a:r>
            <a:endParaRPr lang="en-US" altLang="zh-CN" sz="1400" dirty="0" smtClean="0">
              <a:solidFill>
                <a:srgbClr val="0070C0"/>
              </a:solidFill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</a:rPr>
              <a:t>点击完成或退回</a:t>
            </a:r>
            <a:endParaRPr lang="en-US" altLang="zh-CN" sz="1400" dirty="0" smtClean="0">
              <a:solidFill>
                <a:srgbClr val="0070C0"/>
              </a:solidFill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</a:rPr>
              <a:t>如需查看任务详情，点击</a:t>
            </a:r>
            <a:r>
              <a:rPr lang="en-US" altLang="zh-CN" sz="1400" dirty="0" smtClean="0">
                <a:solidFill>
                  <a:srgbClr val="0070C0"/>
                </a:solidFill>
              </a:rPr>
              <a:t>1</a:t>
            </a:r>
            <a:r>
              <a:rPr lang="zh-CN" altLang="en-US" sz="1400" dirty="0" smtClean="0">
                <a:solidFill>
                  <a:srgbClr val="0070C0"/>
                </a:solidFill>
              </a:rPr>
              <a:t>处的项目任务，可以看到该任务的详细信息，包括计划日期等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352" y="609538"/>
            <a:ext cx="5572227" cy="24447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6" y="3357537"/>
            <a:ext cx="8941526" cy="10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750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58138" y="143591"/>
            <a:ext cx="6172200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2.1 </a:t>
            </a:r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项目任务</a:t>
            </a:r>
            <a:r>
              <a:rPr lang="en-US" altLang="zh-CN" dirty="0"/>
              <a:t>-</a:t>
            </a:r>
            <a:r>
              <a:rPr lang="zh-CN" altLang="en-US" dirty="0"/>
              <a:t>复核任务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3859" y="605120"/>
            <a:ext cx="2773682" cy="3334420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70C0"/>
                </a:solidFill>
              </a:rPr>
              <a:t>各级领导复核任务的步骤：</a:t>
            </a:r>
            <a:endParaRPr lang="en-US" altLang="zh-CN" sz="1400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sz="1400" dirty="0" smtClean="0">
                <a:solidFill>
                  <a:srgbClr val="0070C0"/>
                </a:solidFill>
              </a:rPr>
              <a:t>点击可交付内容，可以看到该任务的交付物</a:t>
            </a:r>
            <a:r>
              <a:rPr lang="en-US" altLang="zh-CN" sz="1400" dirty="0" smtClean="0">
                <a:solidFill>
                  <a:srgbClr val="0070C0"/>
                </a:solidFill>
              </a:rPr>
              <a:t>(</a:t>
            </a:r>
            <a:r>
              <a:rPr lang="zh-CN" altLang="en-US" sz="1400" dirty="0" smtClean="0">
                <a:solidFill>
                  <a:srgbClr val="0070C0"/>
                </a:solidFill>
              </a:rPr>
              <a:t>可能有多个</a:t>
            </a:r>
            <a:r>
              <a:rPr lang="en-US" altLang="zh-CN" sz="1400" dirty="0" smtClean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sz="1400" dirty="0" smtClean="0">
                <a:solidFill>
                  <a:srgbClr val="0070C0"/>
                </a:solidFill>
              </a:rPr>
              <a:t>可以点击下载按钮下载该文件</a:t>
            </a:r>
            <a:endParaRPr lang="en-US" altLang="zh-CN" sz="1400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sz="1400" dirty="0" smtClean="0">
                <a:solidFill>
                  <a:srgbClr val="0070C0"/>
                </a:solidFill>
              </a:rPr>
              <a:t>下载界面</a:t>
            </a:r>
            <a:endParaRPr lang="en-US" altLang="zh-CN" sz="1400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sz="1400" dirty="0" smtClean="0">
                <a:solidFill>
                  <a:srgbClr val="0070C0"/>
                </a:solidFill>
              </a:rPr>
              <a:t>也可以点击该文档</a:t>
            </a:r>
            <a:r>
              <a:rPr lang="en-US" altLang="zh-CN" sz="1400" dirty="0" smtClean="0">
                <a:solidFill>
                  <a:srgbClr val="0070C0"/>
                </a:solidFill>
              </a:rPr>
              <a:t>(</a:t>
            </a:r>
            <a:r>
              <a:rPr lang="zh-CN" altLang="en-US" sz="1400" dirty="0" smtClean="0">
                <a:solidFill>
                  <a:srgbClr val="0070C0"/>
                </a:solidFill>
              </a:rPr>
              <a:t>一个文档可能多个文件</a:t>
            </a:r>
            <a:r>
              <a:rPr lang="en-US" altLang="zh-CN" sz="1400" dirty="0" smtClean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sz="1400" dirty="0" smtClean="0">
                <a:solidFill>
                  <a:srgbClr val="0070C0"/>
                </a:solidFill>
              </a:rPr>
              <a:t>点击文件查看</a:t>
            </a:r>
            <a:endParaRPr lang="en-US" altLang="zh-CN" sz="1400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zh-CN" altLang="en-US" sz="1400" dirty="0" smtClean="0">
                <a:solidFill>
                  <a:srgbClr val="0070C0"/>
                </a:solidFill>
              </a:rPr>
              <a:t>点击浏览按钮在线浏览文件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2" y="4054642"/>
            <a:ext cx="9003398" cy="12258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80" y="2119034"/>
            <a:ext cx="2257859" cy="1661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81" y="605118"/>
            <a:ext cx="5937302" cy="11627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678" y="2651761"/>
            <a:ext cx="3650569" cy="11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239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6922" y="540957"/>
            <a:ext cx="3169922" cy="1988883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</a:rPr>
              <a:t>各级领导审批流程任务的步骤：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在流程任务中点击对应的流程任务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点击流程人数所属的流程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查看流程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点击查看流程的附件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决定是通过流程还是拒绝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854" y="241663"/>
            <a:ext cx="4808455" cy="17113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287" y="2475411"/>
            <a:ext cx="5023590" cy="21385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2" y="2475411"/>
            <a:ext cx="3955084" cy="20219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719" y="1201868"/>
            <a:ext cx="1648250" cy="1573149"/>
          </a:xfrm>
          <a:prstGeom prst="rect">
            <a:avLst/>
          </a:prstGeom>
        </p:spPr>
      </p:pic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359687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2.2 </a:t>
            </a:r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流程任务</a:t>
            </a:r>
          </a:p>
        </p:txBody>
      </p:sp>
    </p:spTree>
    <p:extLst>
      <p:ext uri="{BB962C8B-B14F-4D97-AF65-F5344CB8AC3E}">
        <p14:creationId xmlns:p14="http://schemas.microsoft.com/office/powerpoint/2010/main" val="32787885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90915" y="484491"/>
            <a:ext cx="6706225" cy="1969149"/>
          </a:xfrm>
          <a:prstGeom prst="rect">
            <a:avLst/>
          </a:prstGeom>
          <a:ln>
            <a:solidFill>
              <a:srgbClr val="006699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0070C0"/>
                </a:solidFill>
              </a:rPr>
              <a:t>各级领导查看下属的任务和问题：</a:t>
            </a:r>
            <a:endParaRPr lang="en-US" altLang="zh-CN" sz="1400" dirty="0">
              <a:solidFill>
                <a:srgbClr val="0070C0"/>
              </a:solidFill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在项目管理下点击任务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问题监控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如果当前用户是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PX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PM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、部窗口，可以在此处看到项目下属的项目任务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如果当前用户是</a:t>
            </a:r>
            <a:r>
              <a:rPr lang="en-US" altLang="zh-CN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PX</a:t>
            </a: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PM</a:t>
            </a: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、部窗口，可以在此处看到项目下属的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项目问题</a:t>
            </a: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如果当前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用户有部门主管角色，</a:t>
            </a: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可以在此处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看到行政下属</a:t>
            </a: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的项目任务</a:t>
            </a:r>
            <a:endParaRPr lang="en-US" altLang="zh-CN" sz="1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如果当前用户有部门主管角色，可以在此处看到行政下属的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</a:t>
            </a:r>
            <a:r>
              <a:rPr lang="zh-CN" altLang="en-US" sz="1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</a:t>
            </a:r>
            <a:endParaRPr lang="en-US" altLang="zh-CN" sz="1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66700" indent="-266700">
              <a:lnSpc>
                <a:spcPct val="150000"/>
              </a:lnSpc>
              <a:buFont typeface="+mj-ea"/>
              <a:buAutoNum type="circleNumDbPlain"/>
            </a:pPr>
            <a:endParaRPr lang="en-US" altLang="zh-CN" sz="1400" dirty="0" smtClean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标题 4"/>
          <p:cNvSpPr>
            <a:spLocks noGrp="1"/>
          </p:cNvSpPr>
          <p:nvPr>
            <p:ph type="title"/>
          </p:nvPr>
        </p:nvSpPr>
        <p:spPr>
          <a:xfrm>
            <a:off x="136922" y="18544"/>
            <a:ext cx="3939778" cy="465947"/>
          </a:xfrm>
        </p:spPr>
        <p:txBody>
          <a:bodyPr vert="horz" lIns="87916" tIns="43957" rIns="87916" bIns="43957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dirty="0" smtClean="0"/>
              <a:t>2.3 </a:t>
            </a:r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项目任务</a:t>
            </a:r>
            <a:r>
              <a:rPr lang="en-US" altLang="zh-CN" dirty="0"/>
              <a:t>/</a:t>
            </a:r>
            <a:r>
              <a:rPr lang="zh-CN" altLang="en-US" dirty="0"/>
              <a:t>问题监控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15" y="2453640"/>
            <a:ext cx="6706225" cy="26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231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ENOVIA Collaborative MCAD Products &amp;#x0D;&amp;#x0A;based on Designer Central&amp;quot;&quot;/&gt;&lt;property id=&quot;20307&quot; value=&quot;260&quot;/&gt;&lt;/object&gt;&lt;object type=&quot;3&quot; unique_id=&quot;10005&quot;&gt;&lt;property id=&quot;20148&quot; value=&quot;5&quot;/&gt;&lt;property id=&quot;20300&quot; value=&quot;Slide 2 - &amp;quot;Proprietary Disclosure Statement&amp;quot;&quot;/&gt;&lt;property id=&quot;20307&quot; value=&quot;469&quot;/&gt;&lt;/object&gt;&lt;object type=&quot;3&quot; unique_id=&quot;10006&quot;&gt;&lt;property id=&quot;20148&quot; value=&quot;5&quot;/&gt;&lt;property id=&quot;20300&quot; value=&quot;Slide 3 - &amp;quot;Topics&amp;quot;&quot;/&gt;&lt;property id=&quot;20307&quot; value=&quot;454&quot;/&gt;&lt;/object&gt;&lt;object type=&quot;3&quot; unique_id=&quot;10007&quot;&gt;&lt;property id=&quot;20148&quot; value=&quot;5&quot;/&gt;&lt;property id=&quot;20300&quot; value=&quot;Slide 4 - &amp;quot;Topics&amp;quot;&quot;/&gt;&lt;property id=&quot;20307&quot; value=&quot;481&quot;/&gt;&lt;/object&gt;&lt;object type=&quot;3&quot; unique_id=&quot;10008&quot;&gt;&lt;property id=&quot;20148&quot; value=&quot;5&quot;/&gt;&lt;property id=&quot;20300&quot; value=&quot;Slide 5 - &amp;quot;ENOVIA Designer Central&amp;quot;&quot;/&gt;&lt;property id=&quot;20307&quot; value=&quot;468&quot;/&gt;&lt;/object&gt;&lt;object type=&quot;3&quot; unique_id=&quot;10009&quot;&gt;&lt;property id=&quot;20148&quot; value=&quot;5&quot;/&gt;&lt;property id=&quot;20300&quot; value=&quot;Slide 6 - &amp;quot;Business Issues in Design Engineering&amp;quot;&quot;/&gt;&lt;property id=&quot;20307&quot; value=&quot;444&quot;/&gt;&lt;/object&gt;&lt;object type=&quot;3&quot; unique_id=&quot;10010&quot;&gt;&lt;property id=&quot;20148&quot; value=&quot;5&quot;/&gt;&lt;property id=&quot;20300&quot; value=&quot;Slide 7 - &amp;quot;Business Goals for Design Engineering&amp;quot;&quot;/&gt;&lt;property id=&quot;20307&quot; value=&quot;445&quot;/&gt;&lt;/object&gt;&lt;object type=&quot;3&quot; unique_id=&quot;10011&quot;&gt;&lt;property id=&quot;20148&quot; value=&quot;5&quot;/&gt;&lt;property id=&quot;20300&quot; value=&quot;Slide 8 - &amp;quot;Topics&amp;quot;&quot;/&gt;&lt;property id=&quot;20307&quot; value=&quot;482&quot;/&gt;&lt;/object&gt;&lt;object type=&quot;3&quot; unique_id=&quot;10012&quot;&gt;&lt;property id=&quot;20148&quot; value=&quot;5&quot;/&gt;&lt;property id=&quot;20300&quot; value=&quot;Slide 9 - &amp;quot;What’s New ?&amp;#x0D;&amp;#x0A;New selection techniques &amp;quot;&quot;/&gt;&lt;property id=&quot;20307&quot; value=&quot;479&quot;/&gt;&lt;/object&gt;&lt;object type=&quot;3&quot; unique_id=&quot;10013&quot;&gt;&lt;property id=&quot;20148&quot; value=&quot;5&quot;/&gt;&lt;property id=&quot;20300&quot; value=&quot;Slide 10 - &amp;quot;Topics&amp;quot;&quot;/&gt;&lt;property id=&quot;20307&quot; value=&quot;483&quot;/&gt;&lt;/object&gt;&lt;object type=&quot;3&quot; unique_id=&quot;10014&quot;&gt;&lt;property id=&quot;20148&quot; value=&quot;5&quot;/&gt;&lt;property id=&quot;20300&quot; value=&quot;Slide 11 - &amp;quot;Business Value&amp;quot;&quot;/&gt;&lt;property id=&quot;20307&quot; value=&quot;281&quot;/&gt;&lt;/object&gt;&lt;object type=&quot;3&quot; unique_id=&quot;10015&quot;&gt;&lt;property id=&quot;20148&quot; value=&quot;5&quot;/&gt;&lt;property id=&quot;20300&quot; value=&quot;Slide 12 - &amp;quot;One Framework for all MCAD Applications&amp;quot;&quot;/&gt;&lt;property id=&quot;20307&quot; value=&quot;282&quot;/&gt;&lt;/object&gt;&lt;object type=&quot;3&quot; unique_id=&quot;10016&quot;&gt;&lt;property id=&quot;20148&quot; value=&quot;5&quot;/&gt;&lt;property id=&quot;20300&quot; value=&quot;Slide 13 - &amp;quot;Extend Native CAD Environment to PLM&amp;quot;&quot;/&gt;&lt;property id=&quot;20307&quot; value=&quot;283&quot;/&gt;&lt;/object&gt;&lt;object type=&quot;3&quot; unique_id=&quot;10017&quot;&gt;&lt;property id=&quot;20148&quot; value=&quot;5&quot;/&gt;&lt;property id=&quot;20300&quot; value=&quot;Slide 14 - &amp;quot;MCAD Collaboration&amp;quot;&quot;/&gt;&lt;property id=&quot;20307&quot; value=&quot;466&quot;/&gt;&lt;/object&gt;&lt;object type=&quot;3&quot; unique_id=&quot;10018&quot;&gt;&lt;property id=&quot;20148&quot; value=&quot;5&quot;/&gt;&lt;property id=&quot;20300&quot; value=&quot;Slide 15 - &amp;quot;MCAD Collaboration&amp;quot;&quot;/&gt;&lt;property id=&quot;20307&quot; value=&quot;480&quot;/&gt;&lt;/object&gt;&lt;object type=&quot;3&quot; unique_id=&quot;10019&quot;&gt;&lt;property id=&quot;20148&quot; value=&quot;5&quot;/&gt;&lt;property id=&quot;20300&quot; value=&quot;Slide 16 - &amp;quot;Baseline Storage and Retrieval&amp;quot;&quot;/&gt;&lt;property id=&quot;20307&quot; value=&quot;399&quot;/&gt;&lt;/object&gt;&lt;object type=&quot;3&quot; unique_id=&quot;10020&quot;&gt;&lt;property id=&quot;20148&quot; value=&quot;5&quot;/&gt;&lt;property id=&quot;20300&quot; value=&quot;Slide 17 - &amp;quot;Design Retrieval&amp;quot;&quot;/&gt;&lt;property id=&quot;20307&quot; value=&quot;422&quot;/&gt;&lt;/object&gt;&lt;object type=&quot;3&quot; unique_id=&quot;10021&quot;&gt;&lt;property id=&quot;20148&quot; value=&quot;5&quot;/&gt;&lt;property id=&quot;20300&quot; value=&quot;Slide 18 - &amp;quot;Organized Model Data&amp;quot;&quot;/&gt;&lt;property id=&quot;20307&quot; value=&quot;285&quot;/&gt;&lt;/object&gt;&lt;object type=&quot;3&quot; unique_id=&quot;10022&quot;&gt;&lt;property id=&quot;20148&quot; value=&quot;5&quot;/&gt;&lt;property id=&quot;20300&quot; value=&quot;Slide 19 - &amp;quot;Enterprise Data Management&amp;quot;&quot;/&gt;&lt;property id=&quot;20307&quot; value=&quot;286&quot;/&gt;&lt;/object&gt;&lt;object type=&quot;3&quot; unique_id=&quot;10023&quot;&gt;&lt;property id=&quot;20148&quot; value=&quot;5&quot;/&gt;&lt;property id=&quot;20300&quot; value=&quot;Slide 20 - &amp;quot;Local Design Management&amp;quot;&quot;/&gt;&lt;property id=&quot;20307&quot; value=&quot;287&quot;/&gt;&lt;/object&gt;&lt;object type=&quot;3&quot; unique_id=&quot;10024&quot;&gt;&lt;property id=&quot;20148&quot; value=&quot;5&quot;/&gt;&lt;property id=&quot;20300&quot; value=&quot;Slide 21 - &amp;quot;Actions/Notification&amp;quot;&quot;/&gt;&lt;property id=&quot;20307&quot; value=&quot;288&quot;/&gt;&lt;/object&gt;&lt;object type=&quot;3&quot; unique_id=&quot;10025&quot;&gt;&lt;property id=&quot;20148&quot; value=&quot;5&quot;/&gt;&lt;property id=&quot;20300&quot; value=&quot;Slide 22 - &amp;quot;Streamline Actions&amp;quot;&quot;/&gt;&lt;property id=&quot;20307&quot; value=&quot;278&quot;/&gt;&lt;/object&gt;&lt;object type=&quot;3&quot; unique_id=&quot;10026&quot;&gt;&lt;property id=&quot;20148&quot; value=&quot;5&quot;/&gt;&lt;property id=&quot;20300&quot; value=&quot;Slide 23 - &amp;quot;Navigation: Product Structure Editor&amp;quot;&quot;/&gt;&lt;property id=&quot;20307&quot; value=&quot;269&quot;/&gt;&lt;/object&gt;&lt;object type=&quot;3&quot; unique_id=&quot;10027&quot;&gt;&lt;property id=&quot;20148&quot; value=&quot;5&quot;/&gt;&lt;property id=&quot;20300&quot; value=&quot;Slide 24 - &amp;quot;Start Design: Template Creation&amp;quot;&quot;/&gt;&lt;property id=&quot;20307&quot; value=&quot;273&quot;/&gt;&lt;/object&gt;&lt;object type=&quot;3&quot; unique_id=&quot;10028&quot;&gt;&lt;property id=&quot;20148&quot; value=&quot;5&quot;/&gt;&lt;property id=&quot;20300&quot; value=&quot;Slide 25 - &amp;quot;Template Utilization: “New” Design Creation&amp;quot;&quot;/&gt;&lt;property id=&quot;20307&quot; value=&quot;274&quot;/&gt;&lt;/object&gt;&lt;object type=&quot;3&quot; unique_id=&quot;10029&quot;&gt;&lt;property id=&quot;20148&quot; value=&quot;5&quot;/&gt;&lt;property id=&quot;20300&quot; value=&quot;Slide 26 - &amp;quot;Interactive Update/Notification&amp;quot;&quot;/&gt;&lt;property id=&quot;20307&quot; value=&quot;292&quot;/&gt;&lt;/object&gt;&lt;object type=&quot;3&quot; unique_id=&quot;10030&quot;&gt;&lt;property id=&quot;20148&quot; value=&quot;5&quot;/&gt;&lt;property id=&quot;20300&quot; value=&quot;Slide 27 - &amp;quot;Direct Access to PLM Processing of CAD Data&amp;quot;&quot;/&gt;&lt;property id=&quot;20307&quot; value=&quot;404&quot;/&gt;&lt;/object&gt;&lt;object type=&quot;3&quot; unique_id=&quot;10031&quot;&gt;&lt;property id=&quot;20148&quot; value=&quot;5&quot;/&gt;&lt;property id=&quot;20300&quot; value=&quot;Slide 28 - &amp;quot;Create Seed Designs from Existing CAD Models&amp;quot;&quot;/&gt;&lt;property id=&quot;20307&quot; value=&quot;270&quot;/&gt;&lt;/object&gt;&lt;object type=&quot;3&quot; unique_id=&quot;10032&quot;&gt;&lt;property id=&quot;20148&quot; value=&quot;5&quot;/&gt;&lt;property id=&quot;20300&quot; value=&quot;Slide 29 - &amp;quot;Change Owner&amp;quot;&quot;/&gt;&lt;property id=&quot;20307&quot; value=&quot;271&quot;/&gt;&lt;/object&gt;&lt;object type=&quot;3&quot; unique_id=&quot;10033&quot;&gt;&lt;property id=&quot;20148&quot; value=&quot;5&quot;/&gt;&lt;property id=&quot;20300&quot; value=&quot;Slide 30 - &amp;quot;Attribute Synchronization During Local Load&amp;quot;&quot;/&gt;&lt;property id=&quot;20307&quot; value=&quot;314&quot;/&gt;&lt;/object&gt;&lt;object type=&quot;3&quot; unique_id=&quot;10034&quot;&gt;&lt;property id=&quot;20148&quot; value=&quot;5&quot;/&gt;&lt;property id=&quot;20300&quot; value=&quot;Slide 31 - &amp;quot;CAD Design Release to Engineering&amp;quot;&quot;/&gt;&lt;property id=&quot;20307&quot; value=&quot;293&quot;/&gt;&lt;/object&gt;&lt;object type=&quot;3&quot; unique_id=&quot;10035&quot;&gt;&lt;property id=&quot;20148&quot; value=&quot;5&quot;/&gt;&lt;property id=&quot;20300&quot; value=&quot;Slide 32 - &amp;quot;Configurable User Interface&amp;quot;&quot;/&gt;&lt;property id=&quot;20307&quot; value=&quot;392&quot;/&gt;&lt;/object&gt;&lt;object type=&quot;3&quot; unique_id=&quot;10036&quot;&gt;&lt;property id=&quot;20148&quot; value=&quot;5&quot;/&gt;&lt;property id=&quot;20300&quot; value=&quot;Slide 33 - &amp;quot;Generate Engineering BOM from CAD Structure&amp;quot;&quot;/&gt;&lt;property id=&quot;20307&quot; value=&quot;395&quot;/&gt;&lt;/object&gt;&lt;object type=&quot;3&quot; unique_id=&quot;10037&quot;&gt;&lt;property id=&quot;20148&quot; value=&quot;5&quot;/&gt;&lt;property id=&quot;20300&quot; value=&quot;Slide 34 - &amp;quot;Collaborative Design Review&amp;quot;&quot;/&gt;&lt;property id=&quot;20307&quot; value=&quot;467&quot;/&gt;&lt;/object&gt;&lt;object type=&quot;3&quot; unique_id=&quot;10038&quot;&gt;&lt;property id=&quot;20148&quot; value=&quot;5&quot;/&gt;&lt;property id=&quot;20300&quot; value=&quot;Slide 35 - &amp;quot;xCAD Collaboration&amp;quot;&quot;/&gt;&lt;property id=&quot;20307&quot; value=&quot;297&quot;/&gt;&lt;/object&gt;&lt;object type=&quot;3&quot; unique_id=&quot;10039&quot;&gt;&lt;property id=&quot;20148&quot; value=&quot;5&quot;/&gt;&lt;property id=&quot;20300&quot; value=&quot;Slide 36 - &amp;quot;Extended Framework&amp;quot;&quot;/&gt;&lt;property id=&quot;20307&quot; value=&quot;298&quot;/&gt;&lt;/object&gt;&lt;object type=&quot;3&quot; unique_id=&quot;10040&quot;&gt;&lt;property id=&quot;20148&quot; value=&quot;5&quot;/&gt;&lt;property id=&quot;20300&quot; value=&quot;Slide 37 - &amp;quot;ECAD Collaboration&amp;quot;&quot;/&gt;&lt;property id=&quot;20307&quot; value=&quot;299&quot;/&gt;&lt;/object&gt;&lt;object type=&quot;3&quot; unique_id=&quot;10041&quot;&gt;&lt;property id=&quot;20148&quot; value=&quot;5&quot;/&gt;&lt;property id=&quot;20300&quot; value=&quot;Slide 38 - &amp;quot;Optional Product: ENOVIA Collaboration for STEP (CSP)&amp;quot;&quot;/&gt;&lt;property id=&quot;20307&quot; value=&quot;416&quot;/&gt;&lt;/object&gt;&lt;object type=&quot;3&quot; unique_id=&quot;10042&quot;&gt;&lt;property id=&quot;20148&quot; value=&quot;5&quot;/&gt;&lt;property id=&quot;20300&quot; value=&quot;Slide 39 - &amp;quot;Optional Product: ENOVIA Collaboration for IGES (CIG)&amp;quot;&quot;/&gt;&lt;property id=&quot;20307&quot; value=&quot;417&quot;/&gt;&lt;/object&gt;&lt;object type=&quot;3&quot; unique_id=&quot;10044&quot;&gt;&lt;property id=&quot;20148&quot; value=&quot;5&quot;/&gt;&lt;property id=&quot;20300&quot; value=&quot;Slide 41 - &amp;quot;ENOVIA Collaborative Design for AutoCAD: Type Mapping&amp;quot;&quot;/&gt;&lt;property id=&quot;20307&quot; value=&quot;449&quot;/&gt;&lt;/object&gt;&lt;object type=&quot;3&quot; unique_id=&quot;10045&quot;&gt;&lt;property id=&quot;20148&quot; value=&quot;5&quot;/&gt;&lt;property id=&quot;20300&quot; value=&quot;Slide 42 - &amp;quot;ENOVIA Collaborative Design for Inventor: Type Mapping&amp;quot;&quot;/&gt;&lt;property id=&quot;20307&quot; value=&quot;478&quot;/&gt;&lt;/object&gt;&lt;object type=&quot;3&quot; unique_id=&quot;10046&quot;&gt;&lt;property id=&quot;20148&quot; value=&quot;5&quot;/&gt;&lt;property id=&quot;20300&quot; value=&quot;Slide 43 - &amp;quot;ENOVIA Collaborative Design for Solid Edge: Type Mapping&amp;quot;&quot;/&gt;&lt;property id=&quot;20307&quot; value=&quot;450&quot;/&gt;&lt;/object&gt;&lt;object type=&quot;3&quot; unique_id=&quot;10047&quot;&gt;&lt;property id=&quot;20148&quot; value=&quot;5&quot;/&gt;&lt;property id=&quot;20300&quot; value=&quot;Slide 44 - &amp;quot;ENOVIA Collaborative Design for MicroStation: Type Mapping&amp;quot;&quot;/&gt;&lt;property id=&quot;20307&quot; value=&quot;452&quot;/&gt;&lt;/object&gt;&lt;object type=&quot;3&quot; unique_id=&quot;10048&quot;&gt;&lt;property id=&quot;20148&quot; value=&quot;5&quot;/&gt;&lt;property id=&quot;20300&quot; value=&quot;Slide 45&quot;/&gt;&lt;property id=&quot;20307&quot; value=&quot;475&quot;/&gt;&lt;/object&gt;&lt;object type=&quot;3&quot; unique_id=&quot;10190&quot;&gt;&lt;property id=&quot;20148&quot; value=&quot;5&quot;/&gt;&lt;property id=&quot;20300&quot; value=&quot;Slide 40 - &amp;quot;Topics&amp;quot;&quot;/&gt;&lt;property id=&quot;20307&quot; value=&quot;484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3DS Corporate Template_2013">
  <a:themeElements>
    <a:clrScheme name="3DS Colors V1.0">
      <a:dk1>
        <a:srgbClr val="5B7F95"/>
      </a:dk1>
      <a:lt1>
        <a:srgbClr val="FFFFFF"/>
      </a:lt1>
      <a:dk2>
        <a:srgbClr val="001871"/>
      </a:dk2>
      <a:lt2>
        <a:srgbClr val="DA291C"/>
      </a:lt2>
      <a:accent1>
        <a:srgbClr val="5B7F95"/>
      </a:accent1>
      <a:accent2>
        <a:srgbClr val="00B2A9"/>
      </a:accent2>
      <a:accent3>
        <a:srgbClr val="FF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>
              <a:lumMod val="40000"/>
              <a:lumOff val="60000"/>
            </a:schemeClr>
          </a:solidFill>
        </a:ln>
      </a:spPr>
      <a:bodyPr rtlCol="0" anchor="ctr" anchorCtr="0"/>
      <a:lstStyle>
        <a:defPPr algn="ctr">
          <a:lnSpc>
            <a:spcPct val="150000"/>
          </a:lnSpc>
          <a:defRPr sz="1100" b="1" dirty="0">
            <a:solidFill>
              <a:srgbClr val="FF6600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3DS_PPTX_Corp + Brand_Template_06_2015.pptx" id="{F2600C52-DB9A-4C10-AE98-F52812B72B4A}" vid="{FAE75A1B-07B7-44EE-BD51-20312090FF74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Enovia</Template>
  <TotalTime>73963</TotalTime>
  <Words>773</Words>
  <Application>Microsoft Office PowerPoint</Application>
  <PresentationFormat>全屏显示(16:9)</PresentationFormat>
  <Paragraphs>108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3ds Condensed</vt:lpstr>
      <vt:lpstr>3ds Light</vt:lpstr>
      <vt:lpstr>Arial Unicode MS</vt:lpstr>
      <vt:lpstr>굴림</vt:lpstr>
      <vt:lpstr>黑体</vt:lpstr>
      <vt:lpstr>华文宋体</vt:lpstr>
      <vt:lpstr>华文中宋</vt:lpstr>
      <vt:lpstr>微软雅黑</vt:lpstr>
      <vt:lpstr>微软雅黑 Light</vt:lpstr>
      <vt:lpstr>Arial</vt:lpstr>
      <vt:lpstr>Arial Narrow</vt:lpstr>
      <vt:lpstr>Century Gothic</vt:lpstr>
      <vt:lpstr>Times New Roman</vt:lpstr>
      <vt:lpstr>Wingdings 3</vt:lpstr>
      <vt:lpstr>3DS Corporate Template_2013</vt:lpstr>
      <vt:lpstr>blank</vt:lpstr>
      <vt:lpstr>PowerPoint 演示文稿</vt:lpstr>
      <vt:lpstr>CONTENTS</vt:lpstr>
      <vt:lpstr>1.1 SEM PM 系统介绍</vt:lpstr>
      <vt:lpstr>1.2 SEM PM系统设计</vt:lpstr>
      <vt:lpstr>CONTENTS</vt:lpstr>
      <vt:lpstr>2.1 项目管理-项目任务-复核任务</vt:lpstr>
      <vt:lpstr>2.1 项目管理-项目任务-复核任务</vt:lpstr>
      <vt:lpstr>2.2 项目管理-流程任务</vt:lpstr>
      <vt:lpstr>2.3 项目管理-项目任务/问题监控</vt:lpstr>
      <vt:lpstr>CONTENTS</vt:lpstr>
      <vt:lpstr>3.1 查看项目状况</vt:lpstr>
      <vt:lpstr>3.1 查看项目状况</vt:lpstr>
      <vt:lpstr>3.1 查看项目状况</vt:lpstr>
      <vt:lpstr>3.1 查看项目状况</vt:lpstr>
      <vt:lpstr>3.1 查看项目状况</vt:lpstr>
      <vt:lpstr>3.1 查看项目状况</vt:lpstr>
      <vt:lpstr>3.1 查看项目状况</vt:lpstr>
      <vt:lpstr>3.1 查看项目状况</vt:lpstr>
      <vt:lpstr>3.1 查看项目状况</vt:lpstr>
      <vt:lpstr>PowerPoint 演示文稿</vt:lpstr>
    </vt:vector>
  </TitlesOfParts>
  <Company>ENOVIA MatrixOne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Teamplate</dc:title>
  <dc:subject>ENOVIA</dc:subject>
  <dc:creator>Matthew</dc:creator>
  <cp:keywords>ENOVIA</cp:keywords>
  <dc:description>Matthew.Zhang@3DS.com</dc:description>
  <cp:lastModifiedBy>Administrator</cp:lastModifiedBy>
  <cp:revision>18323</cp:revision>
  <dcterms:created xsi:type="dcterms:W3CDTF">2008-05-28T18:58:39Z</dcterms:created>
  <dcterms:modified xsi:type="dcterms:W3CDTF">2017-04-18T07:42:53Z</dcterms:modified>
  <cp:category>ENOVIA</cp:category>
</cp:coreProperties>
</file>